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410"/>
  </p:normalViewPr>
  <p:slideViewPr>
    <p:cSldViewPr snapToGrid="0" snapToObjects="1">
      <p:cViewPr varScale="1">
        <p:scale>
          <a:sx n="69" d="100"/>
          <a:sy n="69" d="100"/>
        </p:scale>
        <p:origin x="23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2FA1C-CB70-5546-9CB0-93B3FA01A73F}" type="datetimeFigureOut">
              <a:rPr lang="en-US" smtClean="0"/>
              <a:t>5/29/18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5594C-2C8F-DD45-B0A7-2A08957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93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JSM - UTILITARIANISM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C2 </a:t>
            </a:r>
            <a:r>
              <a:rPr lang="mr-IN" dirty="0" smtClean="0"/>
              <a:t>–</a:t>
            </a:r>
            <a:r>
              <a:rPr lang="en-US" dirty="0" smtClean="0"/>
              <a:t> ‘What Utilitarianism is’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24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297" y="753228"/>
            <a:ext cx="10015886" cy="1080938"/>
          </a:xfrm>
        </p:spPr>
        <p:txBody>
          <a:bodyPr/>
          <a:lstStyle/>
          <a:p>
            <a:r>
              <a:rPr lang="en-US" dirty="0"/>
              <a:t>‘Utilitarianism’ </a:t>
            </a:r>
            <a:r>
              <a:rPr lang="en-US" dirty="0" smtClean="0"/>
              <a:t>revised </a:t>
            </a:r>
            <a:r>
              <a:rPr lang="fr-CH" dirty="0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happ</a:t>
            </a:r>
            <a:r>
              <a:rPr lang="en-US" dirty="0" smtClean="0"/>
              <a:t> as unattainable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147244" cy="35993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Next a response to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b="1" dirty="0" smtClean="0"/>
              <a:t>leading to misery as happiness is unattainable</a:t>
            </a:r>
          </a:p>
          <a:p>
            <a:r>
              <a:rPr lang="en-US" dirty="0" smtClean="0"/>
              <a:t>Utility = pursuit of happiness </a:t>
            </a:r>
            <a:r>
              <a:rPr lang="en-US" b="1" dirty="0" smtClean="0"/>
              <a:t>AND</a:t>
            </a:r>
            <a:r>
              <a:rPr lang="en-US" dirty="0" smtClean="0"/>
              <a:t> mitigation of unhappiness</a:t>
            </a:r>
          </a:p>
          <a:p>
            <a:r>
              <a:rPr lang="en-US" dirty="0" smtClean="0"/>
              <a:t>Claim that happiness is impossible based on misunderstanding of happiness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 smtClean="0"/>
              <a:t>‘..continuity of highly pleasurable </a:t>
            </a:r>
            <a:r>
              <a:rPr lang="en-US" b="1" i="1" dirty="0" err="1" smtClean="0"/>
              <a:t>excitement..is</a:t>
            </a:r>
            <a:r>
              <a:rPr lang="en-US" b="1" i="1" dirty="0" smtClean="0"/>
              <a:t> impossible’</a:t>
            </a:r>
          </a:p>
          <a:p>
            <a:r>
              <a:rPr lang="en-US" dirty="0" smtClean="0"/>
              <a:t>Happiness as the goal in life requires a more nuanced interpretation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 smtClean="0"/>
              <a:t>‘..not a life of rapture; but moments of such, in an existence of few 	and transitory pains</a:t>
            </a:r>
            <a:r>
              <a:rPr lang="mr-IN" b="1" i="1" dirty="0" smtClean="0"/>
              <a:t>…</a:t>
            </a:r>
            <a:r>
              <a:rPr lang="fr-CH" b="1" i="1" dirty="0" smtClean="0"/>
              <a:t>’</a:t>
            </a:r>
          </a:p>
          <a:p>
            <a:r>
              <a:rPr lang="fr-CH" dirty="0" smtClean="0"/>
              <a:t>JSM life as a social reformer </a:t>
            </a:r>
            <a:r>
              <a:rPr lang="fr-CH" dirty="0" err="1" smtClean="0"/>
              <a:t>reflects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happiness</a:t>
            </a:r>
            <a:r>
              <a:rPr lang="fr-CH" dirty="0" smtClean="0"/>
              <a:t> </a:t>
            </a:r>
            <a:r>
              <a:rPr lang="fr-CH" dirty="0" err="1" smtClean="0"/>
              <a:t>very</a:t>
            </a:r>
            <a:r>
              <a:rPr lang="fr-CH" dirty="0" smtClean="0"/>
              <a:t> </a:t>
            </a:r>
            <a:r>
              <a:rPr lang="fr-CH" dirty="0" err="1" smtClean="0"/>
              <a:t>attainable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smtClean="0"/>
              <a:t>Ban grain </a:t>
            </a:r>
            <a:r>
              <a:rPr lang="fr-CH" dirty="0" err="1" smtClean="0"/>
              <a:t>tariffs</a:t>
            </a:r>
            <a:r>
              <a:rPr lang="fr-CH" dirty="0"/>
              <a:t> </a:t>
            </a:r>
            <a:r>
              <a:rPr lang="fr-CH" dirty="0" smtClean="0"/>
              <a:t>for cheap </a:t>
            </a:r>
            <a:r>
              <a:rPr lang="fr-CH" dirty="0" err="1" smtClean="0"/>
              <a:t>food</a:t>
            </a:r>
            <a:r>
              <a:rPr lang="fr-CH" dirty="0" smtClean="0"/>
              <a:t>; </a:t>
            </a:r>
            <a:r>
              <a:rPr lang="fr-CH" dirty="0" err="1" smtClean="0"/>
              <a:t>ed</a:t>
            </a:r>
            <a:r>
              <a:rPr lang="fr-CH" dirty="0" smtClean="0"/>
              <a:t> </a:t>
            </a:r>
            <a:r>
              <a:rPr lang="fr-CH" dirty="0" err="1" smtClean="0"/>
              <a:t>reform</a:t>
            </a:r>
            <a:r>
              <a:rPr lang="fr-CH" dirty="0" smtClean="0"/>
              <a:t>; vote; </a:t>
            </a:r>
            <a:r>
              <a:rPr lang="fr-CH" dirty="0" err="1" smtClean="0"/>
              <a:t>gender</a:t>
            </a:r>
            <a:r>
              <a:rPr lang="fr-CH" dirty="0" smtClean="0"/>
              <a:t> =; </a:t>
            </a:r>
            <a:r>
              <a:rPr lang="fr-CH" dirty="0" err="1" smtClean="0"/>
              <a:t>family</a:t>
            </a:r>
            <a:r>
              <a:rPr lang="fr-CH" dirty="0" smtClean="0"/>
              <a:t> planning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38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931" y="753228"/>
            <a:ext cx="9956252" cy="1080938"/>
          </a:xfrm>
        </p:spPr>
        <p:txBody>
          <a:bodyPr/>
          <a:lstStyle/>
          <a:p>
            <a:r>
              <a:rPr lang="en-US" dirty="0"/>
              <a:t>‘Utilitarianism’ revised </a:t>
            </a:r>
            <a:r>
              <a:rPr lang="fr-CH" dirty="0"/>
              <a:t>vs</a:t>
            </a:r>
            <a:r>
              <a:rPr lang="en-US" dirty="0"/>
              <a:t> </a:t>
            </a:r>
            <a:r>
              <a:rPr lang="en-US" dirty="0" err="1"/>
              <a:t>happ</a:t>
            </a:r>
            <a:r>
              <a:rPr lang="en-US" dirty="0"/>
              <a:t> as unattainable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3"/>
            <a:ext cx="11276453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Constituents of a satisfied life </a:t>
            </a:r>
            <a:r>
              <a:rPr lang="mr-IN" dirty="0" smtClean="0"/>
              <a:t>–</a:t>
            </a:r>
            <a:r>
              <a:rPr lang="en-US" dirty="0" smtClean="0"/>
              <a:t> tranquility + excitement in balance</a:t>
            </a:r>
          </a:p>
          <a:p>
            <a:r>
              <a:rPr lang="en-US" dirty="0" smtClean="0"/>
              <a:t>Finding pleasure in the happiness of others can help deal with pain</a:t>
            </a:r>
          </a:p>
          <a:p>
            <a:r>
              <a:rPr lang="en-US" dirty="0" smtClean="0"/>
              <a:t>First chief cause of unsatisfied life </a:t>
            </a:r>
            <a:r>
              <a:rPr lang="mr-IN" dirty="0" smtClean="0"/>
              <a:t>–</a:t>
            </a:r>
            <a:r>
              <a:rPr lang="en-US" dirty="0" smtClean="0"/>
              <a:t> selfishness</a:t>
            </a:r>
          </a:p>
          <a:p>
            <a:r>
              <a:rPr lang="en-US" dirty="0" smtClean="0"/>
              <a:t>No joy in the happiness of others can lead to solitude when dealing w/pain</a:t>
            </a:r>
          </a:p>
          <a:p>
            <a:r>
              <a:rPr lang="en-US" dirty="0" smtClean="0"/>
              <a:t>Second chief cause of unsatisfied life </a:t>
            </a:r>
            <a:r>
              <a:rPr lang="mr-IN" dirty="0" smtClean="0"/>
              <a:t>–</a:t>
            </a:r>
            <a:r>
              <a:rPr lang="en-US" dirty="0" smtClean="0"/>
              <a:t> lack of mental cultivation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 smtClean="0"/>
              <a:t>‘..a cultivated mind finds sources of inexhaustible interest in all 	that surrounds it.’</a:t>
            </a:r>
          </a:p>
          <a:p>
            <a:r>
              <a:rPr lang="en-US" dirty="0" smtClean="0"/>
              <a:t>No reason why modern population should be selfish or lack mental cultivation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827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‘Utilitarianism’ revised </a:t>
            </a:r>
            <a:r>
              <a:rPr lang="fr-CH" dirty="0"/>
              <a:t>vs</a:t>
            </a:r>
            <a:r>
              <a:rPr lang="en-US" dirty="0"/>
              <a:t> </a:t>
            </a:r>
            <a:r>
              <a:rPr lang="en-US" dirty="0" smtClean="0"/>
              <a:t>nobility of no </a:t>
            </a:r>
            <a:r>
              <a:rPr lang="en-US" dirty="0" err="1" smtClean="0"/>
              <a:t>happ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276453" cy="3599316"/>
          </a:xfrm>
        </p:spPr>
        <p:txBody>
          <a:bodyPr/>
          <a:lstStyle/>
          <a:p>
            <a:r>
              <a:rPr lang="en-US" dirty="0" smtClean="0"/>
              <a:t>Next a response to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b="1" dirty="0" smtClean="0"/>
              <a:t>lacking nobility which is evident in foreswearing </a:t>
            </a:r>
            <a:r>
              <a:rPr lang="en-US" b="1" dirty="0" err="1" smtClean="0"/>
              <a:t>happ</a:t>
            </a:r>
            <a:endParaRPr lang="en-US" b="1" dirty="0" smtClean="0"/>
          </a:p>
          <a:p>
            <a:r>
              <a:rPr lang="en-US" dirty="0" smtClean="0"/>
              <a:t>Many people exist without happiness voluntarily or involuntarily</a:t>
            </a:r>
          </a:p>
          <a:p>
            <a:r>
              <a:rPr lang="en-US" dirty="0" smtClean="0"/>
              <a:t>Readiness to serve happiness of others by sacrificing own is the highest virtue</a:t>
            </a:r>
          </a:p>
          <a:p>
            <a:r>
              <a:rPr lang="en-US" dirty="0" smtClean="0"/>
              <a:t>However sacrifice itself not </a:t>
            </a:r>
            <a:r>
              <a:rPr lang="en-US" dirty="0" err="1" smtClean="0"/>
              <a:t>nec</a:t>
            </a:r>
            <a:r>
              <a:rPr lang="en-US" dirty="0" smtClean="0"/>
              <a:t> a good </a:t>
            </a:r>
            <a:r>
              <a:rPr lang="mr-IN" dirty="0" smtClean="0"/>
              <a:t>–</a:t>
            </a:r>
            <a:r>
              <a:rPr lang="en-US" dirty="0" smtClean="0"/>
              <a:t>wasted effort if not </a:t>
            </a:r>
            <a:r>
              <a:rPr lang="en-US" dirty="0" err="1" smtClean="0"/>
              <a:t>incr</a:t>
            </a:r>
            <a:r>
              <a:rPr lang="en-US" dirty="0" smtClean="0"/>
              <a:t> happiness</a:t>
            </a:r>
          </a:p>
          <a:p>
            <a:r>
              <a:rPr lang="en-US" dirty="0" smtClean="0"/>
              <a:t>Goal of utilitarianism is to promote happiness for all</a:t>
            </a:r>
          </a:p>
          <a:p>
            <a:r>
              <a:rPr lang="en-US" dirty="0" smtClean="0"/>
              <a:t>To expect everyone to forego happiness is nonsense</a:t>
            </a:r>
            <a:r>
              <a:rPr lang="mr-IN" dirty="0" smtClean="0"/>
              <a:t>…</a:t>
            </a:r>
            <a:r>
              <a:rPr lang="fr-CH" dirty="0" smtClean="0"/>
              <a:t>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88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‘Utilitarianism’ revised </a:t>
            </a:r>
            <a:r>
              <a:rPr lang="fr-CH" dirty="0" smtClean="0"/>
              <a:t>vs </a:t>
            </a:r>
            <a:r>
              <a:rPr lang="fr-CH" dirty="0" err="1" smtClean="0"/>
              <a:t>too</a:t>
            </a:r>
            <a:r>
              <a:rPr lang="fr-CH" dirty="0" smtClean="0"/>
              <a:t> </a:t>
            </a:r>
            <a:r>
              <a:rPr lang="fr-CH" dirty="0" err="1" smtClean="0"/>
              <a:t>much</a:t>
            </a:r>
            <a:r>
              <a:rPr lang="fr-CH" dirty="0" smtClean="0"/>
              <a:t> to </a:t>
            </a:r>
            <a:r>
              <a:rPr lang="fr-CH" dirty="0" err="1" smtClean="0"/>
              <a:t>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375844" cy="359931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Next reply - </a:t>
            </a:r>
            <a:r>
              <a:rPr lang="en-US" dirty="0" err="1" smtClean="0"/>
              <a:t>Ut</a:t>
            </a:r>
            <a:r>
              <a:rPr lang="en-US" dirty="0" smtClean="0"/>
              <a:t> asking </a:t>
            </a:r>
            <a:r>
              <a:rPr lang="en-US" b="1" dirty="0" smtClean="0"/>
              <a:t>too much to ask people to always consider general </a:t>
            </a:r>
            <a:r>
              <a:rPr lang="en-US" b="1" dirty="0" err="1" smtClean="0"/>
              <a:t>happ</a:t>
            </a:r>
            <a:endParaRPr lang="en-US" b="1" dirty="0" smtClean="0"/>
          </a:p>
          <a:p>
            <a:r>
              <a:rPr lang="en-US" dirty="0" smtClean="0"/>
              <a:t>(I) Need to divide standard of action vs motives behind those actions</a:t>
            </a:r>
          </a:p>
          <a:p>
            <a:r>
              <a:rPr lang="en-US" dirty="0" smtClean="0"/>
              <a:t>Ethics tells us what our duties are and how we can test for them</a:t>
            </a:r>
          </a:p>
          <a:p>
            <a:r>
              <a:rPr lang="en-US" dirty="0" smtClean="0"/>
              <a:t>No ethical system is based on duty </a:t>
            </a:r>
            <a:r>
              <a:rPr lang="mr-IN" dirty="0" smtClean="0"/>
              <a:t>–</a:t>
            </a:r>
            <a:r>
              <a:rPr lang="en-US" dirty="0" smtClean="0"/>
              <a:t> 99% of actions based on other motives</a:t>
            </a:r>
          </a:p>
          <a:p>
            <a:r>
              <a:rPr lang="en-US" dirty="0" smtClean="0"/>
              <a:t>(II) Need to acknowledge that acts are taken on an individual level</a:t>
            </a:r>
          </a:p>
          <a:p>
            <a:r>
              <a:rPr lang="en-US" dirty="0" smtClean="0"/>
              <a:t>Virtually impossible for us to benefit ‘mankind’ unless very rich or powerful</a:t>
            </a:r>
          </a:p>
          <a:p>
            <a:r>
              <a:rPr lang="en-US" dirty="0" smtClean="0"/>
              <a:t>Need to concentrate on own circles and </a:t>
            </a:r>
            <a:r>
              <a:rPr lang="en-US" dirty="0" err="1" smtClean="0"/>
              <a:t>maximise</a:t>
            </a:r>
            <a:r>
              <a:rPr lang="en-US" dirty="0" smtClean="0"/>
              <a:t> their happiness</a:t>
            </a:r>
          </a:p>
          <a:p>
            <a:r>
              <a:rPr lang="en-US" dirty="0" smtClean="0"/>
              <a:t>We know more about them and can do a better job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90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‘Utilitarianism’ revised </a:t>
            </a:r>
            <a:r>
              <a:rPr lang="fr-CH" dirty="0"/>
              <a:t>vs </a:t>
            </a:r>
            <a:r>
              <a:rPr lang="fr-CH" dirty="0" err="1"/>
              <a:t>too</a:t>
            </a:r>
            <a:r>
              <a:rPr lang="fr-CH" dirty="0"/>
              <a:t> </a:t>
            </a:r>
            <a:r>
              <a:rPr lang="fr-CH" dirty="0" err="1"/>
              <a:t>much</a:t>
            </a:r>
            <a:r>
              <a:rPr lang="fr-CH" dirty="0"/>
              <a:t> to </a:t>
            </a:r>
            <a:r>
              <a:rPr lang="fr-CH" dirty="0" err="1"/>
              <a:t>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2"/>
            <a:ext cx="11415602" cy="431240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However, is there an argument this leads us not do enough for others?</a:t>
            </a:r>
          </a:p>
          <a:p>
            <a:r>
              <a:rPr lang="en-US" dirty="0" smtClean="0"/>
              <a:t>Shouldn’t we give more to charity + spending less on our comfort?</a:t>
            </a:r>
          </a:p>
          <a:p>
            <a:r>
              <a:rPr lang="en-US" dirty="0" smtClean="0"/>
              <a:t>JSM </a:t>
            </a:r>
            <a:r>
              <a:rPr lang="mr-IN" dirty="0" smtClean="0"/>
              <a:t>–</a:t>
            </a:r>
            <a:r>
              <a:rPr lang="en-US" dirty="0" smtClean="0"/>
              <a:t> motive has nothing to do with morality of action</a:t>
            </a:r>
          </a:p>
          <a:p>
            <a:r>
              <a:rPr lang="en-US" dirty="0" smtClean="0"/>
              <a:t>Position that is contrary to popular morality of Classical era, 19C UK + now!</a:t>
            </a:r>
          </a:p>
          <a:p>
            <a:r>
              <a:rPr lang="en-US" dirty="0" smtClean="0"/>
              <a:t>Virtue Ethics Vs </a:t>
            </a:r>
            <a:r>
              <a:rPr lang="en-US" dirty="0" err="1" smtClean="0"/>
              <a:t>Util</a:t>
            </a:r>
            <a:r>
              <a:rPr lang="en-US" dirty="0" smtClean="0"/>
              <a:t> </a:t>
            </a:r>
            <a:r>
              <a:rPr lang="en-US" dirty="0" err="1" smtClean="0"/>
              <a:t>esp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VE sees actions as right/wrong dep on motives</a:t>
            </a:r>
          </a:p>
          <a:p>
            <a:r>
              <a:rPr lang="en-US" dirty="0" smtClean="0"/>
              <a:t>JSM +</a:t>
            </a:r>
            <a:r>
              <a:rPr lang="en-US" dirty="0" err="1" smtClean="0"/>
              <a:t>Utilitarians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actions as right/wrong dep on consequences</a:t>
            </a:r>
          </a:p>
          <a:p>
            <a:r>
              <a:rPr lang="en-US" dirty="0" smtClean="0"/>
              <a:t>Useful to distinguish description of motive vs description of action</a:t>
            </a:r>
          </a:p>
          <a:p>
            <a:r>
              <a:rPr lang="en-US" dirty="0" smtClean="0"/>
              <a:t>Good deeds resulting from bad motives; Bad deeds resulting from good motives</a:t>
            </a:r>
          </a:p>
          <a:p>
            <a:r>
              <a:rPr lang="fr-CH" dirty="0" smtClean="0"/>
              <a:t>So, </a:t>
            </a:r>
            <a:r>
              <a:rPr lang="fr-CH" dirty="0" err="1" smtClean="0"/>
              <a:t>when</a:t>
            </a:r>
            <a:r>
              <a:rPr lang="fr-CH" dirty="0" smtClean="0"/>
              <a:t> </a:t>
            </a:r>
            <a:r>
              <a:rPr lang="fr-CH" dirty="0" err="1" smtClean="0"/>
              <a:t>addressing</a:t>
            </a:r>
            <a:r>
              <a:rPr lang="fr-CH" dirty="0" smtClean="0"/>
              <a:t> </a:t>
            </a:r>
            <a:r>
              <a:rPr lang="fr-CH" dirty="0" err="1" smtClean="0"/>
              <a:t>idea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actions </a:t>
            </a:r>
            <a:r>
              <a:rPr lang="fr-CH" dirty="0" err="1" smtClean="0"/>
              <a:t>result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motives </a:t>
            </a:r>
            <a:r>
              <a:rPr lang="fr-CH" dirty="0" err="1" smtClean="0"/>
              <a:t>other</a:t>
            </a:r>
            <a:r>
              <a:rPr lang="fr-CH" dirty="0" smtClean="0"/>
              <a:t> </a:t>
            </a:r>
            <a:r>
              <a:rPr lang="fr-CH" dirty="0" err="1" smtClean="0"/>
              <a:t>than</a:t>
            </a:r>
            <a:r>
              <a:rPr lang="fr-CH" dirty="0" smtClean="0"/>
              <a:t> </a:t>
            </a:r>
            <a:r>
              <a:rPr lang="fr-CH" dirty="0" err="1" smtClean="0"/>
              <a:t>duty</a:t>
            </a:r>
            <a:endParaRPr lang="fr-CH" dirty="0" smtClean="0"/>
          </a:p>
          <a:p>
            <a:r>
              <a:rPr lang="fr-CH" dirty="0" err="1" smtClean="0"/>
              <a:t>Private</a:t>
            </a:r>
            <a:r>
              <a:rPr lang="fr-CH" dirty="0" smtClean="0"/>
              <a:t> utility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our</a:t>
            </a:r>
            <a:r>
              <a:rPr lang="fr-CH" dirty="0" smtClean="0"/>
              <a:t> </a:t>
            </a:r>
            <a:r>
              <a:rPr lang="fr-CH" dirty="0" err="1" smtClean="0"/>
              <a:t>priority</a:t>
            </a:r>
            <a:r>
              <a:rPr lang="fr-CH" dirty="0"/>
              <a:t> </a:t>
            </a:r>
            <a:r>
              <a:rPr lang="fr-CH" dirty="0" smtClean="0"/>
              <a:t>BUT </a:t>
            </a:r>
            <a:r>
              <a:rPr lang="fr-CH" dirty="0" err="1" smtClean="0"/>
              <a:t>general</a:t>
            </a:r>
            <a:r>
              <a:rPr lang="fr-CH" dirty="0" smtClean="0"/>
              <a:t> </a:t>
            </a:r>
            <a:r>
              <a:rPr lang="fr-CH" dirty="0" err="1" smtClean="0"/>
              <a:t>awareness</a:t>
            </a:r>
            <a:r>
              <a:rPr lang="fr-CH" dirty="0" smtClean="0"/>
              <a:t> </a:t>
            </a:r>
            <a:r>
              <a:rPr lang="fr-CH" dirty="0" err="1" smtClean="0"/>
              <a:t>needs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our</a:t>
            </a:r>
            <a:r>
              <a:rPr lang="fr-CH" dirty="0" smtClean="0"/>
              <a:t>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02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Utilitarianism revised vs making us cold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127366" cy="3599316"/>
          </a:xfrm>
        </p:spPr>
        <p:txBody>
          <a:bodyPr/>
          <a:lstStyle/>
          <a:p>
            <a:r>
              <a:rPr lang="en-US" dirty="0" smtClean="0"/>
              <a:t>Reply to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b="1" dirty="0" smtClean="0"/>
              <a:t>makes us </a:t>
            </a:r>
            <a:r>
              <a:rPr lang="en-US" b="1" dirty="0" err="1" smtClean="0"/>
              <a:t>unsympthetic</a:t>
            </a:r>
            <a:r>
              <a:rPr lang="en-US" b="1" dirty="0" smtClean="0"/>
              <a:t>, cold, only concerned with outcome</a:t>
            </a:r>
          </a:p>
          <a:p>
            <a:r>
              <a:rPr lang="en-US" dirty="0" smtClean="0"/>
              <a:t>JSM </a:t>
            </a:r>
            <a:r>
              <a:rPr lang="mr-IN" dirty="0" smtClean="0"/>
              <a:t>–</a:t>
            </a:r>
            <a:r>
              <a:rPr lang="en-US" dirty="0" smtClean="0"/>
              <a:t> need to distinguish b/w morality of action + character of person</a:t>
            </a:r>
          </a:p>
          <a:p>
            <a:r>
              <a:rPr lang="en-US" dirty="0" smtClean="0"/>
              <a:t>Actions not right/wrong on motive but consequence</a:t>
            </a:r>
          </a:p>
          <a:p>
            <a:r>
              <a:rPr lang="en-US" dirty="0" smtClean="0"/>
              <a:t>Nothing in </a:t>
            </a:r>
            <a:r>
              <a:rPr lang="en-US" dirty="0" err="1" smtClean="0"/>
              <a:t>Ut</a:t>
            </a:r>
            <a:r>
              <a:rPr lang="en-US" dirty="0" smtClean="0"/>
              <a:t> that says only rightness or wrongness of action of consequence</a:t>
            </a:r>
          </a:p>
          <a:p>
            <a:r>
              <a:rPr lang="en-US" dirty="0" smtClean="0"/>
              <a:t>Only Stoics of Classical </a:t>
            </a:r>
            <a:r>
              <a:rPr lang="en-US" dirty="0" err="1" smtClean="0"/>
              <a:t>greece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to make the person the arbiter of morality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Utilitarians</a:t>
            </a:r>
            <a:r>
              <a:rPr lang="en-US" dirty="0" smtClean="0"/>
              <a:t> may well have </a:t>
            </a:r>
            <a:r>
              <a:rPr lang="en-US" dirty="0" err="1" smtClean="0"/>
              <a:t>overemphasised</a:t>
            </a:r>
            <a:r>
              <a:rPr lang="en-US" dirty="0" smtClean="0"/>
              <a:t> morality of action</a:t>
            </a:r>
          </a:p>
          <a:p>
            <a:r>
              <a:rPr lang="en-US" dirty="0" smtClean="0"/>
              <a:t>BUT spectrum of rigidity + laxity evident in every ethical system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019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Utilitarianism revised vs </a:t>
            </a:r>
            <a:r>
              <a:rPr lang="en-GB" dirty="0" smtClean="0"/>
              <a:t>godlessness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62" y="2336872"/>
            <a:ext cx="11350486" cy="4272649"/>
          </a:xfrm>
        </p:spPr>
        <p:txBody>
          <a:bodyPr/>
          <a:lstStyle/>
          <a:p>
            <a:r>
              <a:rPr lang="en-US" dirty="0" smtClean="0"/>
              <a:t>Reply to </a:t>
            </a:r>
            <a:r>
              <a:rPr lang="en-US" dirty="0" err="1" smtClean="0"/>
              <a:t>Ut</a:t>
            </a:r>
            <a:r>
              <a:rPr lang="en-US" dirty="0" smtClean="0"/>
              <a:t> being </a:t>
            </a:r>
            <a:r>
              <a:rPr lang="en-US" b="1" dirty="0" smtClean="0"/>
              <a:t>a godless doctrine</a:t>
            </a:r>
          </a:p>
          <a:p>
            <a:r>
              <a:rPr lang="en-US" dirty="0" smtClean="0"/>
              <a:t>JSM </a:t>
            </a:r>
            <a:r>
              <a:rPr lang="mr-IN" dirty="0" smtClean="0"/>
              <a:t>–</a:t>
            </a:r>
            <a:r>
              <a:rPr lang="en-US" dirty="0" smtClean="0"/>
              <a:t>How do you define God?  What idea do we have of God’s moral character?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 smtClean="0"/>
              <a:t>‘..If God desires, over all things, the happiness of his creatures</a:t>
            </a:r>
            <a:r>
              <a:rPr lang="mr-IN" b="1" i="1" dirty="0" smtClean="0"/>
              <a:t>…</a:t>
            </a:r>
            <a:r>
              <a:rPr lang="fr-CH" b="1" i="1" dirty="0"/>
              <a:t> </a:t>
            </a:r>
            <a:r>
              <a:rPr lang="fr-CH" b="1" i="1" dirty="0" smtClean="0"/>
              <a:t>	utility </a:t>
            </a:r>
            <a:r>
              <a:rPr lang="fr-CH" b="1" i="1" dirty="0" err="1" smtClean="0"/>
              <a:t>is</a:t>
            </a:r>
            <a:r>
              <a:rPr lang="fr-CH" b="1" i="1" dirty="0" smtClean="0"/>
              <a:t> not </a:t>
            </a:r>
            <a:r>
              <a:rPr lang="fr-CH" b="1" i="1" dirty="0" err="1" smtClean="0"/>
              <a:t>only</a:t>
            </a:r>
            <a:r>
              <a:rPr lang="fr-CH" b="1" i="1" dirty="0" smtClean="0"/>
              <a:t> not a </a:t>
            </a:r>
            <a:r>
              <a:rPr lang="fr-CH" b="1" i="1" dirty="0" err="1" smtClean="0"/>
              <a:t>godless</a:t>
            </a:r>
            <a:r>
              <a:rPr lang="fr-CH" b="1" i="1" dirty="0" smtClean="0"/>
              <a:t> doctrine, but more </a:t>
            </a:r>
            <a:r>
              <a:rPr lang="fr-CH" b="1" i="1" dirty="0" err="1" smtClean="0"/>
              <a:t>profoundly</a:t>
            </a:r>
            <a:r>
              <a:rPr lang="fr-CH" b="1" i="1" dirty="0" smtClean="0"/>
              <a:t> 	</a:t>
            </a:r>
            <a:r>
              <a:rPr lang="fr-CH" b="1" i="1" dirty="0" err="1" smtClean="0"/>
              <a:t>religious</a:t>
            </a:r>
            <a:r>
              <a:rPr lang="fr-CH" b="1" i="1" dirty="0" smtClean="0"/>
              <a:t> </a:t>
            </a:r>
            <a:r>
              <a:rPr lang="fr-CH" b="1" i="1" dirty="0" err="1" smtClean="0"/>
              <a:t>than</a:t>
            </a:r>
            <a:r>
              <a:rPr lang="fr-CH" b="1" i="1" dirty="0" smtClean="0"/>
              <a:t> </a:t>
            </a:r>
            <a:r>
              <a:rPr lang="fr-CH" b="1" i="1" dirty="0" err="1" smtClean="0"/>
              <a:t>any</a:t>
            </a:r>
            <a:r>
              <a:rPr lang="fr-CH" b="1" i="1" dirty="0" smtClean="0"/>
              <a:t> 	</a:t>
            </a:r>
            <a:r>
              <a:rPr lang="fr-CH" b="1" i="1" dirty="0" err="1" smtClean="0"/>
              <a:t>other</a:t>
            </a:r>
            <a:r>
              <a:rPr lang="fr-CH" b="1" i="1" dirty="0" smtClean="0"/>
              <a:t>’</a:t>
            </a:r>
          </a:p>
          <a:p>
            <a:r>
              <a:rPr lang="fr-CH" dirty="0" smtClean="0"/>
              <a:t>Evasive </a:t>
            </a:r>
            <a:r>
              <a:rPr lang="fr-CH" dirty="0" err="1" smtClean="0"/>
              <a:t>reply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utilitarianism</a:t>
            </a:r>
            <a:r>
              <a:rPr lang="fr-CH" dirty="0" smtClean="0"/>
              <a:t> </a:t>
            </a:r>
            <a:r>
              <a:rPr lang="fr-CH" dirty="0" err="1" smtClean="0"/>
              <a:t>doesn’t</a:t>
            </a:r>
            <a:r>
              <a:rPr lang="fr-CH" dirty="0" smtClean="0"/>
              <a:t> </a:t>
            </a:r>
            <a:r>
              <a:rPr lang="fr-CH" dirty="0" err="1" smtClean="0"/>
              <a:t>depend</a:t>
            </a:r>
            <a:r>
              <a:rPr lang="fr-CH" dirty="0" smtClean="0"/>
              <a:t> on </a:t>
            </a:r>
            <a:r>
              <a:rPr lang="fr-CH" dirty="0" err="1" smtClean="0"/>
              <a:t>belief</a:t>
            </a:r>
            <a:r>
              <a:rPr lang="fr-CH" dirty="0" smtClean="0"/>
              <a:t> in </a:t>
            </a:r>
            <a:r>
              <a:rPr lang="fr-CH" dirty="0" err="1" smtClean="0"/>
              <a:t>deity</a:t>
            </a:r>
            <a:r>
              <a:rPr lang="fr-CH" dirty="0" smtClean="0"/>
              <a:t> for </a:t>
            </a:r>
            <a:r>
              <a:rPr lang="fr-CH" dirty="0" err="1" smtClean="0"/>
              <a:t>morality</a:t>
            </a:r>
            <a:endParaRPr lang="fr-CH" dirty="0" smtClean="0"/>
          </a:p>
          <a:p>
            <a:r>
              <a:rPr lang="fr-CH" dirty="0" smtClean="0"/>
              <a:t>JSM </a:t>
            </a:r>
            <a:r>
              <a:rPr lang="fr-CH" dirty="0" err="1" smtClean="0"/>
              <a:t>had</a:t>
            </a:r>
            <a:r>
              <a:rPr lang="fr-CH" dirty="0" smtClean="0"/>
              <a:t> no </a:t>
            </a:r>
            <a:r>
              <a:rPr lang="fr-CH" dirty="0" err="1" smtClean="0"/>
              <a:t>belief</a:t>
            </a:r>
            <a:r>
              <a:rPr lang="fr-CH" dirty="0" smtClean="0"/>
              <a:t> in </a:t>
            </a:r>
            <a:r>
              <a:rPr lang="fr-CH" dirty="0" err="1" smtClean="0"/>
              <a:t>supernatural</a:t>
            </a:r>
            <a:r>
              <a:rPr lang="fr-CH" dirty="0" smtClean="0"/>
              <a:t> </a:t>
            </a:r>
            <a:r>
              <a:rPr lang="fr-CH" dirty="0" err="1" smtClean="0"/>
              <a:t>beings</a:t>
            </a:r>
            <a:r>
              <a:rPr lang="fr-CH" dirty="0" smtClean="0"/>
              <a:t> + </a:t>
            </a:r>
            <a:r>
              <a:rPr lang="fr-CH" dirty="0" err="1" smtClean="0"/>
              <a:t>saw</a:t>
            </a:r>
            <a:r>
              <a:rPr lang="fr-CH" dirty="0" smtClean="0"/>
              <a:t> </a:t>
            </a:r>
            <a:r>
              <a:rPr lang="fr-CH" dirty="0" err="1" smtClean="0"/>
              <a:t>religious</a:t>
            </a:r>
            <a:r>
              <a:rPr lang="fr-CH" dirty="0" smtClean="0"/>
              <a:t> </a:t>
            </a:r>
            <a:r>
              <a:rPr lang="fr-CH" dirty="0" err="1" smtClean="0"/>
              <a:t>morality</a:t>
            </a:r>
            <a:r>
              <a:rPr lang="fr-CH" dirty="0" smtClean="0"/>
              <a:t> as </a:t>
            </a:r>
            <a:r>
              <a:rPr lang="fr-CH" dirty="0" err="1" smtClean="0"/>
              <a:t>misguided</a:t>
            </a:r>
            <a:endParaRPr lang="fr-CH" dirty="0" smtClean="0"/>
          </a:p>
          <a:p>
            <a:r>
              <a:rPr lang="fr-CH" dirty="0" err="1" smtClean="0"/>
              <a:t>Jesus</a:t>
            </a:r>
            <a:r>
              <a:rPr lang="fr-CH" dirty="0" smtClean="0"/>
              <a:t>’ </a:t>
            </a:r>
            <a:r>
              <a:rPr lang="fr-CH" dirty="0" err="1" smtClean="0"/>
              <a:t>ideas</a:t>
            </a:r>
            <a:r>
              <a:rPr lang="fr-CH" dirty="0" smtClean="0"/>
              <a:t> </a:t>
            </a:r>
            <a:r>
              <a:rPr lang="fr-CH" dirty="0" err="1" smtClean="0"/>
              <a:t>had</a:t>
            </a:r>
            <a:r>
              <a:rPr lang="fr-CH" dirty="0" smtClean="0"/>
              <a:t> been </a:t>
            </a:r>
            <a:r>
              <a:rPr lang="fr-CH" dirty="0" err="1" smtClean="0"/>
              <a:t>corrupted</a:t>
            </a:r>
            <a:r>
              <a:rPr lang="fr-CH" dirty="0" smtClean="0"/>
              <a:t> by Chr tradition as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sought</a:t>
            </a:r>
            <a:r>
              <a:rPr lang="fr-CH" dirty="0" smtClean="0"/>
              <a:t> control over soc</a:t>
            </a:r>
          </a:p>
          <a:p>
            <a:r>
              <a:rPr lang="fr-CH" dirty="0" smtClean="0"/>
              <a:t>Divine </a:t>
            </a:r>
            <a:r>
              <a:rPr lang="fr-CH" dirty="0" err="1" smtClean="0"/>
              <a:t>retribution</a:t>
            </a:r>
            <a:r>
              <a:rPr lang="fr-CH" dirty="0" smtClean="0"/>
              <a:t>, </a:t>
            </a:r>
            <a:r>
              <a:rPr lang="fr-CH" dirty="0" err="1" smtClean="0"/>
              <a:t>eternal</a:t>
            </a:r>
            <a:r>
              <a:rPr lang="fr-CH" dirty="0" smtClean="0"/>
              <a:t> </a:t>
            </a:r>
            <a:r>
              <a:rPr lang="fr-CH" dirty="0" err="1" smtClean="0"/>
              <a:t>punishment</a:t>
            </a:r>
            <a:r>
              <a:rPr lang="fr-CH" dirty="0"/>
              <a:t> </a:t>
            </a:r>
            <a:r>
              <a:rPr lang="fr-CH" dirty="0" smtClean="0"/>
              <a:t>for </a:t>
            </a:r>
            <a:r>
              <a:rPr lang="fr-CH" dirty="0" err="1" smtClean="0"/>
              <a:t>sins</a:t>
            </a:r>
            <a:r>
              <a:rPr lang="fr-CH" dirty="0" smtClean="0"/>
              <a:t>, </a:t>
            </a:r>
            <a:r>
              <a:rPr lang="fr-CH" dirty="0" err="1" smtClean="0"/>
              <a:t>natural</a:t>
            </a:r>
            <a:r>
              <a:rPr lang="fr-CH" dirty="0" smtClean="0"/>
              <a:t> </a:t>
            </a:r>
            <a:r>
              <a:rPr lang="fr-CH" dirty="0" err="1" smtClean="0"/>
              <a:t>law</a:t>
            </a:r>
            <a:r>
              <a:rPr lang="fr-CH" dirty="0" smtClean="0"/>
              <a:t> </a:t>
            </a:r>
            <a:r>
              <a:rPr lang="fr-CH" dirty="0" err="1" smtClean="0"/>
              <a:t>etc</a:t>
            </a:r>
            <a:r>
              <a:rPr lang="fr-CH" dirty="0" smtClean="0"/>
              <a:t> </a:t>
            </a:r>
            <a:r>
              <a:rPr lang="fr-CH" dirty="0" err="1" smtClean="0"/>
              <a:t>etc</a:t>
            </a:r>
            <a:endParaRPr lang="fr-CH" dirty="0" smtClean="0"/>
          </a:p>
          <a:p>
            <a:r>
              <a:rPr lang="fr-CH" dirty="0" smtClean="0"/>
              <a:t>All </a:t>
            </a:r>
            <a:r>
              <a:rPr lang="fr-CH" dirty="0" err="1" smtClean="0"/>
              <a:t>sought</a:t>
            </a:r>
            <a:r>
              <a:rPr lang="fr-CH" dirty="0" smtClean="0"/>
              <a:t> to </a:t>
            </a:r>
            <a:r>
              <a:rPr lang="fr-CH" dirty="0" err="1" smtClean="0"/>
              <a:t>prohibit</a:t>
            </a:r>
            <a:r>
              <a:rPr lang="fr-CH" dirty="0" smtClean="0"/>
              <a:t> the </a:t>
            </a:r>
            <a:r>
              <a:rPr lang="fr-CH" dirty="0" err="1" smtClean="0"/>
              <a:t>EOLs</a:t>
            </a:r>
            <a:r>
              <a:rPr lang="fr-CH" dirty="0" smtClean="0"/>
              <a:t> JSM </a:t>
            </a:r>
            <a:r>
              <a:rPr lang="fr-CH" dirty="0" err="1" smtClean="0"/>
              <a:t>saw</a:t>
            </a:r>
            <a:r>
              <a:rPr lang="fr-CH" dirty="0" smtClean="0"/>
              <a:t> as vital to moral and social </a:t>
            </a:r>
            <a:r>
              <a:rPr lang="fr-CH" dirty="0" err="1" smtClean="0"/>
              <a:t>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288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Utilitarianism revised vs godlessness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98157" cy="35993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Moreover, no evidence within Nature for benevolence</a:t>
            </a:r>
          </a:p>
          <a:p>
            <a:r>
              <a:rPr lang="en-US" dirty="0" smtClean="0"/>
              <a:t>Any intelligent designer either incompetent or cruel</a:t>
            </a:r>
          </a:p>
          <a:p>
            <a:r>
              <a:rPr lang="en-US" dirty="0" smtClean="0"/>
              <a:t>Christian moralists dependent on sophistry or twisted logic</a:t>
            </a:r>
          </a:p>
          <a:p>
            <a:r>
              <a:rPr lang="en-US" dirty="0" smtClean="0"/>
              <a:t>So, JSM’s reply based upon God being finite + solely occupied w/happiness</a:t>
            </a:r>
          </a:p>
          <a:p>
            <a:r>
              <a:rPr lang="en-US" dirty="0" smtClean="0"/>
              <a:t>Objection however rooted in God as Supreme Creator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In this sense, yes </a:t>
            </a:r>
            <a:r>
              <a:rPr lang="en-US" dirty="0" err="1" smtClean="0"/>
              <a:t>Ut</a:t>
            </a:r>
            <a:r>
              <a:rPr lang="en-US" dirty="0" smtClean="0"/>
              <a:t> is profoundly anti-religious</a:t>
            </a:r>
          </a:p>
          <a:p>
            <a:r>
              <a:rPr lang="en-US" dirty="0" smtClean="0"/>
              <a:t>JSM more of a humanist by this point in his life (</a:t>
            </a:r>
            <a:r>
              <a:rPr lang="en-US" dirty="0" err="1" smtClean="0"/>
              <a:t>infl</a:t>
            </a:r>
            <a:r>
              <a:rPr lang="en-US" dirty="0" smtClean="0"/>
              <a:t> of </a:t>
            </a:r>
            <a:r>
              <a:rPr lang="en-US" dirty="0" err="1" smtClean="0"/>
              <a:t>Auguste</a:t>
            </a:r>
            <a:r>
              <a:rPr lang="en-US" dirty="0" smtClean="0"/>
              <a:t> Comte)</a:t>
            </a:r>
          </a:p>
          <a:p>
            <a:r>
              <a:rPr lang="en-US" dirty="0"/>
              <a:t>Not sure he really cared!</a:t>
            </a:r>
          </a:p>
        </p:txBody>
      </p:sp>
    </p:spTree>
    <p:extLst>
      <p:ext uri="{BB962C8B-B14F-4D97-AF65-F5344CB8AC3E}">
        <p14:creationId xmlns:p14="http://schemas.microsoft.com/office/powerpoint/2010/main" val="1488955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30" y="753228"/>
            <a:ext cx="10475844" cy="1080938"/>
          </a:xfrm>
        </p:spPr>
        <p:txBody>
          <a:bodyPr/>
          <a:lstStyle/>
          <a:p>
            <a:r>
              <a:rPr lang="en-GB" dirty="0"/>
              <a:t>Utilitarianism revised vs E</a:t>
            </a:r>
            <a:r>
              <a:rPr lang="en-GB" dirty="0" smtClean="0"/>
              <a:t>xpedient not principled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11336088" cy="40539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Reply to </a:t>
            </a:r>
            <a:r>
              <a:rPr lang="en-US" dirty="0" err="1" smtClean="0"/>
              <a:t>Ut</a:t>
            </a:r>
            <a:r>
              <a:rPr lang="en-US" dirty="0" smtClean="0"/>
              <a:t> being </a:t>
            </a:r>
            <a:r>
              <a:rPr lang="en-US" b="1" dirty="0" smtClean="0"/>
              <a:t>‘Expedient’ rather than principled, an immoral tool</a:t>
            </a:r>
          </a:p>
          <a:p>
            <a:r>
              <a:rPr lang="en-US" dirty="0" smtClean="0"/>
              <a:t>Elsewhere, JSM uses ‘expedient’ to mean whatever created good consequences</a:t>
            </a:r>
          </a:p>
          <a:p>
            <a:r>
              <a:rPr lang="en-US" dirty="0" smtClean="0"/>
              <a:t>Here he uses it in a negative way; what’s useful to an </a:t>
            </a:r>
            <a:r>
              <a:rPr lang="en-US" dirty="0" err="1" smtClean="0"/>
              <a:t>ind</a:t>
            </a:r>
            <a:r>
              <a:rPr lang="en-US" dirty="0" smtClean="0"/>
              <a:t> rather than proper</a:t>
            </a:r>
          </a:p>
          <a:p>
            <a:r>
              <a:rPr lang="en-US" dirty="0" smtClean="0"/>
              <a:t>Breaking of rules usually expedient to serve some temporary purpose </a:t>
            </a:r>
          </a:p>
          <a:p>
            <a:r>
              <a:rPr lang="en-US" dirty="0" smtClean="0"/>
              <a:t>Uses the example of telling lies to avoid momentary </a:t>
            </a:r>
            <a:r>
              <a:rPr lang="en-US" dirty="0" err="1" smtClean="0"/>
              <a:t>embarassment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 smtClean="0"/>
              <a:t>‘..deviation from the </a:t>
            </a:r>
            <a:r>
              <a:rPr lang="en-US" b="1" i="1" dirty="0" err="1" smtClean="0"/>
              <a:t>truth..weakens</a:t>
            </a:r>
            <a:r>
              <a:rPr lang="en-US" b="1" i="1" dirty="0" smtClean="0"/>
              <a:t> the trustworthiness of human 	assertion ..(+)..human happiness on the largest scale’</a:t>
            </a:r>
          </a:p>
          <a:p>
            <a:r>
              <a:rPr lang="en-US" dirty="0" smtClean="0"/>
              <a:t>JSM rarely sees need to divide rule + act utilitarianism </a:t>
            </a:r>
            <a:r>
              <a:rPr lang="mr-IN" dirty="0" smtClean="0"/>
              <a:t>–</a:t>
            </a:r>
            <a:r>
              <a:rPr lang="en-US" dirty="0" smtClean="0"/>
              <a:t> 2 sides of 1 coin</a:t>
            </a:r>
          </a:p>
          <a:p>
            <a:r>
              <a:rPr lang="en-US" dirty="0" smtClean="0"/>
              <a:t>One lie won’t affect social norm of truth telling</a:t>
            </a:r>
          </a:p>
          <a:p>
            <a:r>
              <a:rPr lang="en-US" dirty="0" smtClean="0"/>
              <a:t>BUT how would we know when that norm became overturned </a:t>
            </a:r>
            <a:r>
              <a:rPr lang="mr-IN" dirty="0" smtClean="0"/>
              <a:t>–</a:t>
            </a:r>
            <a:r>
              <a:rPr lang="en-US" dirty="0" smtClean="0"/>
              <a:t> which lie </a:t>
            </a:r>
            <a:r>
              <a:rPr lang="en-US" dirty="0" err="1" smtClean="0"/>
              <a:t>resp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9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75" y="753228"/>
            <a:ext cx="10366512" cy="1080938"/>
          </a:xfrm>
        </p:spPr>
        <p:txBody>
          <a:bodyPr/>
          <a:lstStyle/>
          <a:p>
            <a:r>
              <a:rPr lang="en-GB" dirty="0"/>
              <a:t>Utilitarianism revised vs Expedient not principled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723" y="2336872"/>
            <a:ext cx="11857382" cy="4362102"/>
          </a:xfrm>
        </p:spPr>
        <p:txBody>
          <a:bodyPr>
            <a:normAutofit/>
          </a:bodyPr>
          <a:lstStyle/>
          <a:p>
            <a:r>
              <a:rPr lang="en-US" dirty="0" smtClean="0"/>
              <a:t>This ‘contributory causation’ notion of JSM is controversial</a:t>
            </a:r>
          </a:p>
          <a:p>
            <a:r>
              <a:rPr lang="en-US" dirty="0" smtClean="0"/>
              <a:t>How do we determine which lie is responsible?  Can we?</a:t>
            </a:r>
          </a:p>
          <a:p>
            <a:r>
              <a:rPr lang="en-US" dirty="0" smtClean="0"/>
              <a:t>Regardless, JSM doesn’t see as being able to abandon moral laws</a:t>
            </a:r>
          </a:p>
          <a:p>
            <a:r>
              <a:rPr lang="en-US" dirty="0" smtClean="0"/>
              <a:t>Individuals not allowed to </a:t>
            </a:r>
            <a:r>
              <a:rPr lang="en-US" dirty="0" err="1" smtClean="0"/>
              <a:t>maximise</a:t>
            </a:r>
            <a:r>
              <a:rPr lang="en-US" dirty="0" smtClean="0"/>
              <a:t> utility by excepting selves when convenient</a:t>
            </a:r>
          </a:p>
          <a:p>
            <a:r>
              <a:rPr lang="en-US" dirty="0" smtClean="0"/>
              <a:t>Concerned with morality from a social POV BUT is aware of possible exceptions</a:t>
            </a:r>
          </a:p>
          <a:p>
            <a:r>
              <a:rPr lang="en-US" dirty="0" smtClean="0"/>
              <a:t>Withholding information via lies from those intent on evil or very ill </a:t>
            </a:r>
          </a:p>
          <a:p>
            <a:r>
              <a:rPr lang="en-US" dirty="0" smtClean="0"/>
              <a:t>Nuanced approach to rule vs act utilitarianism question</a:t>
            </a:r>
          </a:p>
          <a:p>
            <a:r>
              <a:rPr lang="en-US" dirty="0" smtClean="0"/>
              <a:t>JSM for most part a thorough rule-utilitarian but flexible in certain circumstances</a:t>
            </a:r>
          </a:p>
          <a:p>
            <a:r>
              <a:rPr lang="en-US" dirty="0" smtClean="0"/>
              <a:t>Therefore applies act-utilitarian reasoning within that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0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20470" cy="3599316"/>
          </a:xfrm>
        </p:spPr>
        <p:txBody>
          <a:bodyPr/>
          <a:lstStyle/>
          <a:p>
            <a:r>
              <a:rPr lang="en-US" dirty="0" smtClean="0"/>
              <a:t>Attempts to answer 9 key objections to JB theory</a:t>
            </a:r>
          </a:p>
          <a:p>
            <a:r>
              <a:rPr lang="en-US" dirty="0" smtClean="0"/>
              <a:t>Believes objections down to misunderstandings of U as a word, theory</a:t>
            </a:r>
          </a:p>
          <a:p>
            <a:r>
              <a:rPr lang="en-US" dirty="0" smtClean="0"/>
              <a:t>Clarifying this then leads JSM to revise the JB theory he is defending</a:t>
            </a:r>
          </a:p>
          <a:p>
            <a:r>
              <a:rPr lang="en-US" dirty="0" smtClean="0"/>
              <a:t>Qualitative differences in pleasures + pains</a:t>
            </a:r>
          </a:p>
          <a:p>
            <a:r>
              <a:rPr lang="en-US" dirty="0" smtClean="0"/>
              <a:t>Leads to higher forms of pleasure regardless of quantity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err="1" smtClean="0"/>
              <a:t>Act-utilitarian</a:t>
            </a:r>
            <a:r>
              <a:rPr lang="fr-CH" dirty="0" smtClean="0"/>
              <a:t> (utility </a:t>
            </a:r>
            <a:r>
              <a:rPr lang="fr-CH" dirty="0" err="1" smtClean="0"/>
              <a:t>dep</a:t>
            </a:r>
            <a:r>
              <a:rPr lang="fr-CH" dirty="0" smtClean="0"/>
              <a:t> on </a:t>
            </a:r>
            <a:r>
              <a:rPr lang="fr-CH" dirty="0" err="1" smtClean="0"/>
              <a:t>ind</a:t>
            </a:r>
            <a:r>
              <a:rPr lang="fr-CH" dirty="0" smtClean="0"/>
              <a:t> </a:t>
            </a:r>
            <a:r>
              <a:rPr lang="fr-CH" dirty="0" err="1" smtClean="0"/>
              <a:t>acts</a:t>
            </a:r>
            <a:r>
              <a:rPr lang="fr-CH" dirty="0" smtClean="0"/>
              <a:t>) vs </a:t>
            </a:r>
            <a:r>
              <a:rPr lang="fr-CH" dirty="0" err="1" smtClean="0"/>
              <a:t>rule-utilitarian</a:t>
            </a:r>
            <a:r>
              <a:rPr lang="fr-CH" dirty="0" smtClean="0"/>
              <a:t> (</a:t>
            </a:r>
            <a:r>
              <a:rPr lang="fr-CH" dirty="0" err="1" smtClean="0"/>
              <a:t>dep</a:t>
            </a:r>
            <a:r>
              <a:rPr lang="fr-CH" dirty="0" smtClean="0"/>
              <a:t> on </a:t>
            </a:r>
            <a:r>
              <a:rPr lang="fr-CH" dirty="0" err="1" smtClean="0"/>
              <a:t>rules</a:t>
            </a:r>
            <a:r>
              <a:rPr lang="fr-CH" dirty="0" smtClean="0"/>
              <a:t>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913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Utilitarianism revised vs </a:t>
            </a:r>
            <a:r>
              <a:rPr lang="en-GB" dirty="0" smtClean="0"/>
              <a:t>not enough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930" y="2336872"/>
            <a:ext cx="11767931" cy="4332285"/>
          </a:xfrm>
        </p:spPr>
        <p:txBody>
          <a:bodyPr/>
          <a:lstStyle/>
          <a:p>
            <a:r>
              <a:rPr lang="en-US" dirty="0" smtClean="0"/>
              <a:t>Reply to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b="1" dirty="0" smtClean="0"/>
              <a:t>not allowing for time to calculate effects before action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 smtClean="0"/>
              <a:t>‘..there has been ample time, namely the whole past duration 	of the human species.  During all that time, mankind has been 	learning by experience the tendencies of actions’</a:t>
            </a:r>
          </a:p>
          <a:p>
            <a:r>
              <a:rPr lang="en-US" dirty="0" smtClean="0"/>
              <a:t>We already know, in general, actions that are harmful or helpful</a:t>
            </a:r>
          </a:p>
          <a:p>
            <a:r>
              <a:rPr lang="en-US" dirty="0" smtClean="0"/>
              <a:t>These are the foundations of our morality BUT what if they can be improved?</a:t>
            </a:r>
          </a:p>
          <a:p>
            <a:r>
              <a:rPr lang="en-US" dirty="0" smtClean="0"/>
              <a:t>Gender equality in marriage?  Euthanasia?  Act-utilitarian reasoning required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smtClean="0"/>
              <a:t>JSM </a:t>
            </a:r>
            <a:r>
              <a:rPr lang="fr-CH" dirty="0" err="1" smtClean="0"/>
              <a:t>acknowedges</a:t>
            </a:r>
            <a:r>
              <a:rPr lang="fr-CH" dirty="0" smtClean="0"/>
              <a:t> </a:t>
            </a:r>
            <a:r>
              <a:rPr lang="fr-CH" dirty="0" err="1" smtClean="0"/>
              <a:t>ethics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improve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competent</a:t>
            </a:r>
            <a:r>
              <a:rPr lang="fr-CH" dirty="0" smtClean="0"/>
              <a:t> </a:t>
            </a:r>
            <a:r>
              <a:rPr lang="fr-CH" dirty="0" err="1" smtClean="0"/>
              <a:t>judges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help</a:t>
            </a:r>
          </a:p>
          <a:p>
            <a:pPr marL="0" indent="0">
              <a:buNone/>
            </a:pPr>
            <a:r>
              <a:rPr lang="fr-CH" b="1" i="1" dirty="0"/>
              <a:t>	</a:t>
            </a:r>
            <a:r>
              <a:rPr lang="fr-CH" b="1" i="1" dirty="0" smtClean="0"/>
              <a:t>‘..</a:t>
            </a:r>
            <a:r>
              <a:rPr lang="fr-CH" b="1" i="1" dirty="0" err="1" smtClean="0"/>
              <a:t>mankind</a:t>
            </a:r>
            <a:r>
              <a:rPr lang="fr-CH" b="1" i="1" dirty="0" smtClean="0"/>
              <a:t> </a:t>
            </a:r>
            <a:r>
              <a:rPr lang="fr-CH" b="1" i="1" dirty="0" err="1" smtClean="0"/>
              <a:t>still</a:t>
            </a:r>
            <a:r>
              <a:rPr lang="fr-CH" b="1" i="1" dirty="0" smtClean="0"/>
              <a:t> has </a:t>
            </a:r>
            <a:r>
              <a:rPr lang="fr-CH" b="1" i="1" dirty="0" err="1" smtClean="0"/>
              <a:t>much</a:t>
            </a:r>
            <a:r>
              <a:rPr lang="fr-CH" b="1" i="1" dirty="0" smtClean="0"/>
              <a:t> to </a:t>
            </a:r>
            <a:r>
              <a:rPr lang="fr-CH" b="1" i="1" dirty="0" err="1" smtClean="0"/>
              <a:t>learn</a:t>
            </a:r>
            <a:r>
              <a:rPr lang="fr-CH" b="1" i="1" dirty="0" smtClean="0"/>
              <a:t> as to the </a:t>
            </a:r>
            <a:r>
              <a:rPr lang="fr-CH" b="1" i="1" dirty="0" err="1" smtClean="0"/>
              <a:t>effects</a:t>
            </a:r>
            <a:r>
              <a:rPr lang="fr-CH" b="1" i="1" dirty="0" smtClean="0"/>
              <a:t> on </a:t>
            </a:r>
            <a:r>
              <a:rPr lang="fr-CH" b="1" i="1" dirty="0" err="1" smtClean="0"/>
              <a:t>general</a:t>
            </a:r>
            <a:r>
              <a:rPr lang="fr-CH" b="1" i="1" dirty="0" smtClean="0"/>
              <a:t> </a:t>
            </a:r>
            <a:r>
              <a:rPr lang="fr-CH" b="1" i="1" dirty="0" err="1" smtClean="0"/>
              <a:t>happiness</a:t>
            </a:r>
            <a:r>
              <a:rPr lang="fr-CH" b="1" i="1" dirty="0" smtClean="0"/>
              <a:t>’</a:t>
            </a:r>
          </a:p>
          <a:p>
            <a:r>
              <a:rPr lang="en-US" dirty="0" smtClean="0"/>
              <a:t>BUT to test each + every individual action impossible </a:t>
            </a:r>
            <a:r>
              <a:rPr lang="mr-IN" dirty="0" smtClean="0"/>
              <a:t>–</a:t>
            </a:r>
            <a:r>
              <a:rPr lang="en-US" dirty="0" smtClean="0"/>
              <a:t> rule Utilitarianism!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1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13" y="753228"/>
            <a:ext cx="10326757" cy="1080938"/>
          </a:xfrm>
        </p:spPr>
        <p:txBody>
          <a:bodyPr/>
          <a:lstStyle/>
          <a:p>
            <a:r>
              <a:rPr lang="en-GB" dirty="0"/>
              <a:t>Utilitarianism revised vs </a:t>
            </a:r>
            <a:r>
              <a:rPr lang="en-GB" dirty="0" smtClean="0"/>
              <a:t>individual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61" y="2336873"/>
            <a:ext cx="11350487" cy="35993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Reply to </a:t>
            </a:r>
            <a:r>
              <a:rPr lang="en-US" dirty="0" err="1" smtClean="0"/>
              <a:t>uts</a:t>
            </a:r>
            <a:r>
              <a:rPr lang="en-US" dirty="0" smtClean="0"/>
              <a:t> </a:t>
            </a:r>
            <a:r>
              <a:rPr lang="en-US" b="1" dirty="0" smtClean="0"/>
              <a:t>making own case an exception + seeing </a:t>
            </a:r>
            <a:r>
              <a:rPr lang="en-US" b="1" dirty="0" err="1" smtClean="0"/>
              <a:t>gt</a:t>
            </a:r>
            <a:r>
              <a:rPr lang="en-US" b="1" dirty="0" smtClean="0"/>
              <a:t> utility in breaking rules</a:t>
            </a:r>
          </a:p>
          <a:p>
            <a:r>
              <a:rPr lang="en-US" dirty="0" err="1" smtClean="0"/>
              <a:t>JSm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every creed 1 system gives possibilities to evildoers</a:t>
            </a:r>
          </a:p>
          <a:p>
            <a:r>
              <a:rPr lang="en-US" dirty="0" smtClean="0"/>
              <a:t>They all have means that allow </a:t>
            </a:r>
            <a:r>
              <a:rPr lang="en-US" dirty="0" err="1" smtClean="0"/>
              <a:t>rationalisation</a:t>
            </a:r>
            <a:r>
              <a:rPr lang="en-US" dirty="0" smtClean="0"/>
              <a:t> of immoral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smtClean="0"/>
              <a:t>Not the fault of creeds or systems, rather reflection of human nature</a:t>
            </a:r>
          </a:p>
          <a:p>
            <a:r>
              <a:rPr lang="en-US" dirty="0" smtClean="0"/>
              <a:t>Impossible to come up with the perfect creed or system</a:t>
            </a:r>
          </a:p>
          <a:p>
            <a:r>
              <a:rPr lang="en-US" dirty="0" smtClean="0"/>
              <a:t>Utilitarianism however has the advantage in dealing with them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 smtClean="0"/>
              <a:t>‘..there is no case of moral obligation in which some secondary 	principle is not involved’</a:t>
            </a:r>
          </a:p>
          <a:p>
            <a:r>
              <a:rPr lang="en-US" dirty="0" smtClean="0"/>
              <a:t>JSM’s system of rule-utilitarianism</a:t>
            </a:r>
            <a:r>
              <a:rPr lang="mr-IN" dirty="0" smtClean="0"/>
              <a:t>…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act-utilitarianism</a:t>
            </a:r>
            <a:r>
              <a:rPr lang="fr-CH" dirty="0" smtClean="0"/>
              <a:t> </a:t>
            </a:r>
            <a:r>
              <a:rPr lang="fr-CH" dirty="0" err="1" smtClean="0"/>
              <a:t>reasoning</a:t>
            </a:r>
            <a:r>
              <a:rPr lang="fr-CH" dirty="0" smtClean="0"/>
              <a:t>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78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‘Utilitarianism’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352114" cy="434222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Conveys importance of consequences but not happiness</a:t>
            </a:r>
          </a:p>
          <a:p>
            <a:r>
              <a:rPr lang="en-US" dirty="0" smtClean="0"/>
              <a:t>Utilitarian also means mechanical efficiency towards an end, no style</a:t>
            </a:r>
          </a:p>
          <a:p>
            <a:r>
              <a:rPr lang="en-US" dirty="0" smtClean="0"/>
              <a:t>Not implication for U for JSM </a:t>
            </a:r>
            <a:r>
              <a:rPr lang="mr-IN" dirty="0" smtClean="0"/>
              <a:t>–</a:t>
            </a:r>
            <a:r>
              <a:rPr lang="en-US" dirty="0" smtClean="0"/>
              <a:t> much more Epicurean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philo</a:t>
            </a:r>
            <a:r>
              <a:rPr lang="en-US" dirty="0" smtClean="0"/>
              <a:t> hedonism</a:t>
            </a:r>
            <a:endParaRPr lang="fr-CH" dirty="0" smtClean="0"/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b="1" i="1" dirty="0" smtClean="0"/>
              <a:t>..</a:t>
            </a:r>
            <a:r>
              <a:rPr lang="fr-CH" b="1" i="1" dirty="0" smtClean="0">
                <a:solidFill>
                  <a:schemeClr val="bg1"/>
                </a:solidFill>
              </a:rPr>
              <a:t>actions </a:t>
            </a:r>
            <a:r>
              <a:rPr lang="fr-CH" b="1" i="1" dirty="0" smtClean="0"/>
              <a:t>are right in proportion as </a:t>
            </a:r>
            <a:r>
              <a:rPr lang="fr-CH" b="1" i="1" dirty="0" err="1" smtClean="0"/>
              <a:t>they</a:t>
            </a:r>
            <a:r>
              <a:rPr lang="fr-CH" b="1" i="1" dirty="0" smtClean="0"/>
              <a:t> tend to </a:t>
            </a:r>
            <a:r>
              <a:rPr lang="fr-CH" b="1" i="1" dirty="0" err="1" smtClean="0">
                <a:solidFill>
                  <a:srgbClr val="002060"/>
                </a:solidFill>
              </a:rPr>
              <a:t>promote</a:t>
            </a:r>
            <a:r>
              <a:rPr lang="fr-CH" b="1" i="1" dirty="0" smtClean="0">
                <a:solidFill>
                  <a:srgbClr val="002060"/>
                </a:solidFill>
              </a:rPr>
              <a:t> </a:t>
            </a:r>
            <a:r>
              <a:rPr lang="fr-CH" b="1" i="1" dirty="0" smtClean="0"/>
              <a:t>	</a:t>
            </a:r>
            <a:r>
              <a:rPr lang="fr-CH" b="1" i="1" dirty="0" err="1" smtClean="0"/>
              <a:t>happiness</a:t>
            </a:r>
            <a:r>
              <a:rPr lang="fr-CH" b="1" i="1" dirty="0" smtClean="0"/>
              <a:t>, </a:t>
            </a:r>
            <a:r>
              <a:rPr lang="fr-CH" b="1" i="1" dirty="0" err="1" smtClean="0"/>
              <a:t>wrong</a:t>
            </a:r>
            <a:r>
              <a:rPr lang="fr-CH" b="1" i="1" dirty="0" smtClean="0"/>
              <a:t> as </a:t>
            </a:r>
            <a:r>
              <a:rPr lang="fr-CH" b="1" i="1" dirty="0" err="1" smtClean="0"/>
              <a:t>they</a:t>
            </a:r>
            <a:r>
              <a:rPr lang="fr-CH" b="1" i="1" dirty="0" smtClean="0">
                <a:solidFill>
                  <a:schemeClr val="accent3"/>
                </a:solidFill>
              </a:rPr>
              <a:t> tend </a:t>
            </a:r>
            <a:r>
              <a:rPr lang="fr-CH" b="1" i="1" dirty="0" smtClean="0"/>
              <a:t>to </a:t>
            </a:r>
            <a:r>
              <a:rPr lang="fr-CH" b="1" i="1" dirty="0" err="1" smtClean="0">
                <a:solidFill>
                  <a:srgbClr val="002060"/>
                </a:solidFill>
              </a:rPr>
              <a:t>produce</a:t>
            </a:r>
            <a:r>
              <a:rPr lang="fr-CH" b="1" i="1" dirty="0" smtClean="0"/>
              <a:t> the reverse of 	</a:t>
            </a:r>
            <a:r>
              <a:rPr lang="fr-CH" b="1" i="1" dirty="0" err="1" smtClean="0"/>
              <a:t>happiness</a:t>
            </a:r>
            <a:r>
              <a:rPr lang="fr-CH" b="1" i="1" dirty="0" smtClean="0"/>
              <a:t>.  By </a:t>
            </a:r>
            <a:r>
              <a:rPr lang="fr-CH" b="1" i="1" dirty="0" err="1" smtClean="0"/>
              <a:t>happiness</a:t>
            </a:r>
            <a:r>
              <a:rPr lang="fr-CH" b="1" i="1" dirty="0" smtClean="0"/>
              <a:t> </a:t>
            </a:r>
            <a:r>
              <a:rPr lang="fr-CH" b="1" i="1" dirty="0" err="1" smtClean="0"/>
              <a:t>is</a:t>
            </a:r>
            <a:r>
              <a:rPr lang="fr-CH" b="1" i="1" dirty="0" smtClean="0"/>
              <a:t> </a:t>
            </a:r>
            <a:r>
              <a:rPr lang="fr-CH" b="1" i="1" dirty="0" err="1" smtClean="0"/>
              <a:t>intended</a:t>
            </a:r>
            <a:r>
              <a:rPr lang="fr-CH" b="1" i="1" dirty="0" smtClean="0"/>
              <a:t> </a:t>
            </a:r>
            <a:r>
              <a:rPr lang="fr-CH" b="1" i="1" dirty="0" err="1" smtClean="0"/>
              <a:t>pleasure</a:t>
            </a:r>
            <a:r>
              <a:rPr lang="fr-CH" b="1" i="1" dirty="0" smtClean="0"/>
              <a:t> and absence of pain</a:t>
            </a:r>
          </a:p>
          <a:p>
            <a:r>
              <a:rPr lang="en-US" dirty="0" smtClean="0"/>
              <a:t>Is this definition referring to 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actions</a:t>
            </a:r>
            <a:r>
              <a:rPr lang="en-US" dirty="0" smtClean="0"/>
              <a:t> or kinds of </a:t>
            </a:r>
            <a:r>
              <a:rPr lang="en-US" dirty="0" smtClean="0">
                <a:solidFill>
                  <a:schemeClr val="bg1"/>
                </a:solidFill>
              </a:rPr>
              <a:t>actions</a:t>
            </a:r>
            <a:r>
              <a:rPr lang="en-US" dirty="0" smtClean="0"/>
              <a:t>?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ind</a:t>
            </a:r>
            <a:r>
              <a:rPr lang="en-US" dirty="0" smtClean="0"/>
              <a:t> actions, JSM an act-utilitarian judging morality case by case BUT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mr-IN" dirty="0" smtClean="0"/>
              <a:t>…</a:t>
            </a:r>
            <a:r>
              <a:rPr lang="en-US" i="1" dirty="0" smtClean="0"/>
              <a:t>no case of moral obligation in which some secondary principle is 	not involved</a:t>
            </a:r>
            <a:r>
              <a:rPr lang="mr-IN" i="1" dirty="0" smtClean="0"/>
              <a:t>…</a:t>
            </a:r>
            <a:endParaRPr lang="fr-CH" i="1" dirty="0" smtClean="0"/>
          </a:p>
          <a:p>
            <a:r>
              <a:rPr lang="fr-CH" dirty="0" smtClean="0"/>
              <a:t>This points to JSM as a </a:t>
            </a:r>
            <a:r>
              <a:rPr lang="fr-CH" dirty="0" err="1" smtClean="0"/>
              <a:t>rule-utilitarian</a:t>
            </a:r>
            <a:r>
              <a:rPr lang="fr-CH" dirty="0" smtClean="0"/>
              <a:t> </a:t>
            </a:r>
            <a:r>
              <a:rPr lang="fr-CH" dirty="0" err="1" smtClean="0"/>
              <a:t>judging</a:t>
            </a:r>
            <a:r>
              <a:rPr lang="fr-CH" dirty="0" smtClean="0"/>
              <a:t> </a:t>
            </a:r>
            <a:r>
              <a:rPr lang="fr-CH" dirty="0" err="1" smtClean="0"/>
              <a:t>morality</a:t>
            </a:r>
            <a:r>
              <a:rPr lang="fr-CH" dirty="0" smtClean="0"/>
              <a:t> </a:t>
            </a:r>
            <a:r>
              <a:rPr lang="fr-CH" dirty="0" err="1" smtClean="0"/>
              <a:t>using</a:t>
            </a:r>
            <a:r>
              <a:rPr lang="fr-CH" dirty="0" smtClean="0"/>
              <a:t> </a:t>
            </a:r>
            <a:r>
              <a:rPr lang="fr-CH" dirty="0" err="1" smtClean="0"/>
              <a:t>rules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216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‘Utilitarianism</a:t>
            </a:r>
            <a:r>
              <a:rPr lang="en-US" dirty="0" smtClean="0"/>
              <a:t>’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849070" cy="41335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i="1" dirty="0" smtClean="0"/>
              <a:t>	..</a:t>
            </a:r>
            <a:r>
              <a:rPr lang="fr-CH" b="1" i="1" dirty="0">
                <a:solidFill>
                  <a:schemeClr val="bg1"/>
                </a:solidFill>
              </a:rPr>
              <a:t>actions </a:t>
            </a:r>
            <a:r>
              <a:rPr lang="fr-CH" b="1" i="1" dirty="0"/>
              <a:t>are right in proportion as </a:t>
            </a:r>
            <a:r>
              <a:rPr lang="fr-CH" b="1" i="1" dirty="0" err="1"/>
              <a:t>they</a:t>
            </a:r>
            <a:r>
              <a:rPr lang="fr-CH" b="1" i="1" dirty="0"/>
              <a:t> tend to </a:t>
            </a:r>
            <a:r>
              <a:rPr lang="fr-CH" b="1" i="1" dirty="0" err="1">
                <a:solidFill>
                  <a:srgbClr val="002060"/>
                </a:solidFill>
              </a:rPr>
              <a:t>promote</a:t>
            </a:r>
            <a:r>
              <a:rPr lang="fr-CH" b="1" i="1" dirty="0">
                <a:solidFill>
                  <a:srgbClr val="002060"/>
                </a:solidFill>
              </a:rPr>
              <a:t> </a:t>
            </a:r>
            <a:r>
              <a:rPr lang="fr-CH" b="1" i="1" dirty="0"/>
              <a:t>	</a:t>
            </a:r>
            <a:r>
              <a:rPr lang="fr-CH" b="1" i="1" dirty="0" err="1" smtClean="0"/>
              <a:t>happiness</a:t>
            </a:r>
            <a:r>
              <a:rPr lang="fr-CH" b="1" i="1" dirty="0" smtClean="0"/>
              <a:t>, </a:t>
            </a:r>
            <a:r>
              <a:rPr lang="fr-CH" b="1" i="1" dirty="0" err="1" smtClean="0"/>
              <a:t>wrong</a:t>
            </a:r>
            <a:r>
              <a:rPr lang="fr-CH" b="1" i="1" dirty="0" smtClean="0"/>
              <a:t> </a:t>
            </a:r>
            <a:r>
              <a:rPr lang="fr-CH" b="1" i="1" dirty="0"/>
              <a:t>as </a:t>
            </a:r>
            <a:r>
              <a:rPr lang="fr-CH" b="1" i="1" dirty="0" err="1"/>
              <a:t>they</a:t>
            </a:r>
            <a:r>
              <a:rPr lang="fr-CH" b="1" i="1" dirty="0">
                <a:solidFill>
                  <a:schemeClr val="accent3"/>
                </a:solidFill>
              </a:rPr>
              <a:t> tend </a:t>
            </a:r>
            <a:r>
              <a:rPr lang="fr-CH" b="1" i="1" dirty="0"/>
              <a:t>to </a:t>
            </a:r>
            <a:r>
              <a:rPr lang="fr-CH" b="1" i="1" dirty="0" err="1">
                <a:solidFill>
                  <a:srgbClr val="002060"/>
                </a:solidFill>
              </a:rPr>
              <a:t>produce</a:t>
            </a:r>
            <a:r>
              <a:rPr lang="fr-CH" b="1" i="1" dirty="0"/>
              <a:t> the reverse of 	</a:t>
            </a:r>
            <a:r>
              <a:rPr lang="fr-CH" b="1" i="1" dirty="0" err="1"/>
              <a:t>happiness</a:t>
            </a:r>
            <a:r>
              <a:rPr lang="fr-CH" b="1" i="1" dirty="0"/>
              <a:t>.  By </a:t>
            </a:r>
            <a:r>
              <a:rPr lang="fr-CH" b="1" i="1" dirty="0" err="1"/>
              <a:t>happiness</a:t>
            </a:r>
            <a:r>
              <a:rPr lang="fr-CH" b="1" i="1" dirty="0"/>
              <a:t> </a:t>
            </a:r>
            <a:r>
              <a:rPr lang="fr-CH" b="1" i="1" dirty="0" err="1" smtClean="0"/>
              <a:t>is</a:t>
            </a:r>
            <a:r>
              <a:rPr lang="fr-CH" b="1" i="1" dirty="0" smtClean="0"/>
              <a:t> </a:t>
            </a:r>
            <a:r>
              <a:rPr lang="fr-CH" b="1" i="1" dirty="0" err="1"/>
              <a:t>intended</a:t>
            </a:r>
            <a:r>
              <a:rPr lang="fr-CH" b="1" i="1" dirty="0"/>
              <a:t> </a:t>
            </a:r>
            <a:r>
              <a:rPr lang="fr-CH" b="1" i="1" dirty="0" err="1"/>
              <a:t>pleasure</a:t>
            </a:r>
            <a:r>
              <a:rPr lang="fr-CH" b="1" i="1" dirty="0"/>
              <a:t> and absence of </a:t>
            </a:r>
            <a:r>
              <a:rPr lang="fr-CH" b="1" i="1" dirty="0" smtClean="0"/>
              <a:t>pain</a:t>
            </a:r>
          </a:p>
          <a:p>
            <a:r>
              <a:rPr lang="fr-CH" dirty="0" smtClean="0">
                <a:solidFill>
                  <a:schemeClr val="accent3"/>
                </a:solidFill>
              </a:rPr>
              <a:t>Tend </a:t>
            </a:r>
            <a:r>
              <a:rPr lang="fr-CH" dirty="0" err="1" smtClean="0"/>
              <a:t>means</a:t>
            </a:r>
            <a:r>
              <a:rPr lang="fr-CH" dirty="0" smtClean="0"/>
              <a:t> </a:t>
            </a:r>
            <a:r>
              <a:rPr lang="fr-CH" dirty="0" err="1" smtClean="0"/>
              <a:t>what</a:t>
            </a:r>
            <a:r>
              <a:rPr lang="fr-CH" dirty="0" smtClean="0"/>
              <a:t>?  </a:t>
            </a:r>
            <a:r>
              <a:rPr lang="fr-CH" dirty="0" err="1" smtClean="0"/>
              <a:t>Tendency</a:t>
            </a:r>
            <a:r>
              <a:rPr lang="fr-CH" dirty="0" smtClean="0"/>
              <a:t> to </a:t>
            </a:r>
            <a:r>
              <a:rPr lang="fr-CH" dirty="0" err="1" smtClean="0"/>
              <a:t>result</a:t>
            </a:r>
            <a:r>
              <a:rPr lang="fr-CH" dirty="0" smtClean="0"/>
              <a:t>?  Tend as in not </a:t>
            </a:r>
            <a:r>
              <a:rPr lang="fr-CH" dirty="0" err="1" smtClean="0"/>
              <a:t>known</a:t>
            </a:r>
            <a:r>
              <a:rPr lang="fr-CH" dirty="0" smtClean="0"/>
              <a:t>?</a:t>
            </a:r>
          </a:p>
          <a:p>
            <a:r>
              <a:rPr lang="fr-CH" dirty="0" smtClean="0"/>
              <a:t>Probable </a:t>
            </a:r>
            <a:r>
              <a:rPr lang="fr-CH" dirty="0" err="1" smtClean="0"/>
              <a:t>forseeable</a:t>
            </a:r>
            <a:r>
              <a:rPr lang="fr-CH" dirty="0" smtClean="0"/>
              <a:t> </a:t>
            </a:r>
            <a:r>
              <a:rPr lang="fr-CH" dirty="0" err="1" smtClean="0"/>
              <a:t>natural</a:t>
            </a:r>
            <a:r>
              <a:rPr lang="fr-CH" dirty="0" smtClean="0"/>
              <a:t> </a:t>
            </a:r>
            <a:r>
              <a:rPr lang="fr-CH" dirty="0" err="1" smtClean="0"/>
              <a:t>consequences</a:t>
            </a:r>
            <a:r>
              <a:rPr lang="fr-CH" dirty="0" smtClean="0"/>
              <a:t> of an action </a:t>
            </a:r>
            <a:r>
              <a:rPr lang="fr-CH" dirty="0" err="1" smtClean="0"/>
              <a:t>used</a:t>
            </a:r>
            <a:r>
              <a:rPr lang="fr-CH" dirty="0" smtClean="0"/>
              <a:t> for guidance</a:t>
            </a:r>
          </a:p>
          <a:p>
            <a:r>
              <a:rPr lang="fr-CH" dirty="0" err="1" smtClean="0">
                <a:solidFill>
                  <a:srgbClr val="002060"/>
                </a:solidFill>
              </a:rPr>
              <a:t>Promote</a:t>
            </a:r>
            <a:r>
              <a:rPr lang="fr-CH" dirty="0" smtClean="0">
                <a:solidFill>
                  <a:srgbClr val="002060"/>
                </a:solidFill>
              </a:rPr>
              <a:t> </a:t>
            </a:r>
            <a:r>
              <a:rPr lang="fr-CH" dirty="0" err="1" smtClean="0"/>
              <a:t>happiness</a:t>
            </a:r>
            <a:r>
              <a:rPr lang="fr-CH" dirty="0" smtClean="0"/>
              <a:t> </a:t>
            </a:r>
            <a:r>
              <a:rPr lang="fr-CH" dirty="0" err="1" smtClean="0"/>
              <a:t>only</a:t>
            </a:r>
            <a:r>
              <a:rPr lang="fr-CH" dirty="0" smtClean="0"/>
              <a:t>? </a:t>
            </a:r>
            <a:r>
              <a:rPr lang="fr-CH" dirty="0" err="1" smtClean="0"/>
              <a:t>We</a:t>
            </a:r>
            <a:r>
              <a:rPr lang="fr-CH" dirty="0" smtClean="0"/>
              <a:t> know </a:t>
            </a:r>
            <a:r>
              <a:rPr lang="fr-CH" dirty="0" err="1" smtClean="0"/>
              <a:t>less</a:t>
            </a:r>
            <a:r>
              <a:rPr lang="fr-CH" dirty="0" smtClean="0"/>
              <a:t> as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differ</a:t>
            </a:r>
            <a:r>
              <a:rPr lang="fr-CH" dirty="0" smtClean="0"/>
              <a:t> </a:t>
            </a:r>
            <a:r>
              <a:rPr lang="fr-CH" dirty="0" err="1" smtClean="0"/>
              <a:t>greatly</a:t>
            </a:r>
            <a:r>
              <a:rPr lang="fr-CH" dirty="0" smtClean="0"/>
              <a:t> in </a:t>
            </a:r>
            <a:r>
              <a:rPr lang="fr-CH" dirty="0" err="1" smtClean="0"/>
              <a:t>what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like</a:t>
            </a:r>
            <a:endParaRPr lang="fr-CH" dirty="0" smtClean="0"/>
          </a:p>
          <a:p>
            <a:r>
              <a:rPr lang="fr-CH" dirty="0" err="1" smtClean="0">
                <a:solidFill>
                  <a:srgbClr val="002060"/>
                </a:solidFill>
              </a:rPr>
              <a:t>Produce</a:t>
            </a:r>
            <a:r>
              <a:rPr lang="fr-CH" dirty="0" smtClean="0">
                <a:solidFill>
                  <a:srgbClr val="002060"/>
                </a:solidFill>
              </a:rPr>
              <a:t> </a:t>
            </a:r>
            <a:r>
              <a:rPr lang="fr-CH" dirty="0" err="1" smtClean="0"/>
              <a:t>unhappiness</a:t>
            </a:r>
            <a:r>
              <a:rPr lang="fr-CH" dirty="0" smtClean="0"/>
              <a:t> </a:t>
            </a:r>
            <a:r>
              <a:rPr lang="fr-CH" dirty="0" err="1" smtClean="0"/>
              <a:t>only</a:t>
            </a:r>
            <a:r>
              <a:rPr lang="fr-CH" dirty="0" smtClean="0"/>
              <a:t>?  </a:t>
            </a:r>
            <a:r>
              <a:rPr lang="fr-CH" dirty="0" err="1" smtClean="0"/>
              <a:t>We</a:t>
            </a:r>
            <a:r>
              <a:rPr lang="fr-CH" dirty="0" smtClean="0"/>
              <a:t> know more about </a:t>
            </a:r>
            <a:r>
              <a:rPr lang="fr-CH" dirty="0" err="1" smtClean="0"/>
              <a:t>this</a:t>
            </a:r>
            <a:r>
              <a:rPr lang="fr-CH" dirty="0" smtClean="0"/>
              <a:t> as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share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more</a:t>
            </a:r>
            <a:endParaRPr lang="fr-CH" dirty="0"/>
          </a:p>
          <a:p>
            <a:pPr marL="0" indent="0">
              <a:buNone/>
            </a:pPr>
            <a:r>
              <a:rPr lang="en-US" dirty="0" smtClean="0"/>
              <a:t>OR just a stylistic tool to prevent repetition within the text</a:t>
            </a:r>
            <a:r>
              <a:rPr lang="mr-IN" dirty="0" smtClean="0"/>
              <a:t>…</a:t>
            </a:r>
            <a:r>
              <a:rPr lang="fr-CH" dirty="0" smtClean="0"/>
              <a:t>.?</a:t>
            </a:r>
          </a:p>
          <a:p>
            <a:r>
              <a:rPr lang="fr-CH" dirty="0" smtClean="0"/>
              <a:t>NOTE - Not </a:t>
            </a:r>
            <a:r>
              <a:rPr lang="fr-CH" dirty="0" err="1" smtClean="0"/>
              <a:t>every</a:t>
            </a:r>
            <a:r>
              <a:rPr lang="fr-CH" dirty="0" smtClean="0"/>
              <a:t> action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judged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some</a:t>
            </a:r>
            <a:r>
              <a:rPr lang="fr-CH" dirty="0" smtClean="0"/>
              <a:t> actions </a:t>
            </a:r>
            <a:r>
              <a:rPr lang="fr-CH" dirty="0" err="1" smtClean="0"/>
              <a:t>beyond</a:t>
            </a:r>
            <a:r>
              <a:rPr lang="fr-CH" dirty="0" smtClean="0"/>
              <a:t> </a:t>
            </a:r>
            <a:r>
              <a:rPr lang="fr-CH" dirty="0" err="1" smtClean="0"/>
              <a:t>measure</a:t>
            </a:r>
            <a:r>
              <a:rPr lang="fr-CH" dirty="0" smtClean="0"/>
              <a:t> </a:t>
            </a:r>
          </a:p>
          <a:p>
            <a:r>
              <a:rPr lang="fr-CH" dirty="0" err="1"/>
              <a:t>H</a:t>
            </a:r>
            <a:r>
              <a:rPr lang="fr-CH" dirty="0" err="1" smtClean="0"/>
              <a:t>eroic</a:t>
            </a:r>
            <a:r>
              <a:rPr lang="fr-CH" dirty="0" smtClean="0"/>
              <a:t> sacrifices </a:t>
            </a:r>
            <a:r>
              <a:rPr lang="fr-CH" dirty="0" err="1" smtClean="0"/>
              <a:t>beyond</a:t>
            </a:r>
            <a:r>
              <a:rPr lang="fr-CH" dirty="0" smtClean="0"/>
              <a:t> the call of </a:t>
            </a:r>
            <a:r>
              <a:rPr lang="fr-CH" dirty="0" err="1" smtClean="0"/>
              <a:t>duty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not </a:t>
            </a:r>
            <a:r>
              <a:rPr lang="fr-CH" dirty="0" err="1" smtClean="0"/>
              <a:t>be</a:t>
            </a:r>
            <a:r>
              <a:rPr lang="fr-CH" dirty="0" smtClean="0"/>
              <a:t> ‘</a:t>
            </a:r>
            <a:r>
              <a:rPr lang="fr-CH" dirty="0" err="1" smtClean="0"/>
              <a:t>expected</a:t>
            </a:r>
            <a:r>
              <a:rPr lang="fr-CH" dirty="0" smtClean="0"/>
              <a:t>’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5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‘Utilitarianism’ revised </a:t>
            </a:r>
            <a:r>
              <a:rPr lang="fr-CH" dirty="0"/>
              <a:t>vs</a:t>
            </a:r>
            <a:r>
              <a:rPr lang="en-US" dirty="0"/>
              <a:t> doctrine of swine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2"/>
            <a:ext cx="11378329" cy="45211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Next a response to U as a doctrine </a:t>
            </a:r>
            <a:r>
              <a:rPr lang="en-US" b="1" i="1" dirty="0" smtClean="0"/>
              <a:t>worthy only of swine</a:t>
            </a:r>
          </a:p>
          <a:p>
            <a:r>
              <a:rPr lang="en-US" dirty="0" smtClean="0"/>
              <a:t>JB saw pleasures + pains in 2 dimensions only </a:t>
            </a:r>
            <a:r>
              <a:rPr lang="mr-IN" dirty="0" smtClean="0"/>
              <a:t>–</a:t>
            </a:r>
            <a:r>
              <a:rPr lang="en-US" dirty="0" smtClean="0"/>
              <a:t> intensity + duration</a:t>
            </a:r>
          </a:p>
          <a:p>
            <a:r>
              <a:rPr lang="en-US" dirty="0" smtClean="0"/>
              <a:t>JSM sees pleasures and pains having higher + lower qualities</a:t>
            </a:r>
          </a:p>
          <a:p>
            <a:r>
              <a:rPr lang="en-US" dirty="0" smtClean="0"/>
              <a:t>Superior pleasures of intellect, feelings, imagination</a:t>
            </a:r>
          </a:p>
          <a:p>
            <a:r>
              <a:rPr lang="en-US" dirty="0" smtClean="0"/>
              <a:t>Superior because of permanence, safety, </a:t>
            </a:r>
            <a:r>
              <a:rPr lang="en-US" dirty="0" err="1" smtClean="0"/>
              <a:t>availibility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as </a:t>
            </a:r>
            <a:r>
              <a:rPr lang="en-US" dirty="0" err="1" smtClean="0"/>
              <a:t>opp</a:t>
            </a:r>
            <a:r>
              <a:rPr lang="en-US" dirty="0" smtClean="0"/>
              <a:t> to lower forms..</a:t>
            </a:r>
          </a:p>
          <a:p>
            <a:r>
              <a:rPr lang="en-US" dirty="0" smtClean="0"/>
              <a:t>Superior because given the choice, no intelligent person prefers to be a fool</a:t>
            </a:r>
          </a:p>
          <a:p>
            <a:r>
              <a:rPr lang="en-US" dirty="0" smtClean="0"/>
              <a:t>Don’t choose one by one, event by event, rather over a lifetime</a:t>
            </a:r>
          </a:p>
          <a:p>
            <a:r>
              <a:rPr lang="en-US" dirty="0" smtClean="0"/>
              <a:t>BUT isn’t this overstating the case?  We are animals after all, even if not swine</a:t>
            </a:r>
          </a:p>
          <a:p>
            <a:r>
              <a:rPr lang="en-US" dirty="0" smtClean="0"/>
              <a:t>However, if we aim low we will be satisfied easier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err="1" smtClean="0"/>
              <a:t>Shouldn’t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as progressive </a:t>
            </a:r>
            <a:r>
              <a:rPr lang="fr-CH" dirty="0" err="1" smtClean="0"/>
              <a:t>being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aiming</a:t>
            </a:r>
            <a:r>
              <a:rPr lang="fr-CH" dirty="0" smtClean="0"/>
              <a:t> </a:t>
            </a:r>
            <a:r>
              <a:rPr lang="fr-CH" dirty="0" err="1" smtClean="0"/>
              <a:t>higher</a:t>
            </a:r>
            <a:r>
              <a:rPr lang="fr-CH" dirty="0" smtClean="0"/>
              <a:t> </a:t>
            </a:r>
            <a:r>
              <a:rPr lang="fr-CH" dirty="0" err="1" smtClean="0"/>
              <a:t>than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mr-IN" dirty="0" smtClean="0"/>
              <a:t>…</a:t>
            </a:r>
            <a:r>
              <a:rPr lang="fr-CH" dirty="0" smtClean="0"/>
              <a:t> </a:t>
            </a:r>
            <a:r>
              <a:rPr lang="fr-CH" dirty="0" err="1" smtClean="0"/>
              <a:t>form</a:t>
            </a:r>
            <a:r>
              <a:rPr lang="fr-CH" dirty="0" smtClean="0"/>
              <a:t> of </a:t>
            </a:r>
            <a:r>
              <a:rPr lang="fr-CH" dirty="0" err="1" smtClean="0"/>
              <a:t>dignity</a:t>
            </a:r>
            <a:r>
              <a:rPr lang="fr-CH" dirty="0" smtClean="0"/>
              <a:t>?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1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‘Utilitarianism’ </a:t>
            </a:r>
            <a:r>
              <a:rPr lang="en-US" dirty="0" smtClean="0"/>
              <a:t>revised </a:t>
            </a:r>
            <a:r>
              <a:rPr lang="fr-CH" dirty="0"/>
              <a:t>vs</a:t>
            </a:r>
            <a:r>
              <a:rPr lang="en-US" dirty="0"/>
              <a:t> doctrine of swine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302129" cy="3599316"/>
          </a:xfrm>
        </p:spPr>
        <p:txBody>
          <a:bodyPr/>
          <a:lstStyle/>
          <a:p>
            <a:r>
              <a:rPr lang="en-US" dirty="0" smtClean="0"/>
              <a:t>Moreover we are complex animals</a:t>
            </a:r>
            <a:r>
              <a:rPr lang="mr-IN" dirty="0" smtClean="0"/>
              <a:t>…</a:t>
            </a:r>
            <a:r>
              <a:rPr lang="fr-CH" dirty="0" smtClean="0"/>
              <a:t>.</a:t>
            </a:r>
            <a:endParaRPr lang="en-US" dirty="0" smtClean="0"/>
          </a:p>
          <a:p>
            <a:r>
              <a:rPr lang="en-US" dirty="0" smtClean="0"/>
              <a:t>Pleasure and pain are often intermingled in the same action</a:t>
            </a:r>
          </a:p>
          <a:p>
            <a:r>
              <a:rPr lang="en-US" dirty="0" smtClean="0"/>
              <a:t>Sunbathing or risking skin cancer?  On vacation or wasting time?</a:t>
            </a:r>
          </a:p>
          <a:p>
            <a:r>
              <a:rPr lang="en-US" dirty="0" smtClean="0"/>
              <a:t>Associated with our self-image, our dignity </a:t>
            </a:r>
            <a:r>
              <a:rPr lang="mr-IN" dirty="0" smtClean="0"/>
              <a:t>–</a:t>
            </a:r>
            <a:r>
              <a:rPr lang="en-US" dirty="0" smtClean="0"/>
              <a:t> we want it to give us pleasure too</a:t>
            </a:r>
          </a:p>
          <a:p>
            <a:r>
              <a:rPr lang="en-US" dirty="0"/>
              <a:t>O</a:t>
            </a:r>
            <a:r>
              <a:rPr lang="en-US" dirty="0" smtClean="0"/>
              <a:t>verall experience of pleasure/pain is different than mere quantity + quality</a:t>
            </a:r>
          </a:p>
        </p:txBody>
      </p:sp>
    </p:spTree>
    <p:extLst>
      <p:ext uri="{BB962C8B-B14F-4D97-AF65-F5344CB8AC3E}">
        <p14:creationId xmlns:p14="http://schemas.microsoft.com/office/powerpoint/2010/main" val="1604089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‘Utilitarianism’ </a:t>
            </a:r>
            <a:r>
              <a:rPr lang="en-US" dirty="0" smtClean="0"/>
              <a:t>revised </a:t>
            </a:r>
            <a:r>
              <a:rPr lang="fr-CH" dirty="0"/>
              <a:t>vs</a:t>
            </a:r>
            <a:r>
              <a:rPr lang="en-US" dirty="0"/>
              <a:t> doctrine of swine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244979" cy="3599316"/>
          </a:xfrm>
        </p:spPr>
        <p:txBody>
          <a:bodyPr/>
          <a:lstStyle/>
          <a:p>
            <a:r>
              <a:rPr lang="en-US" dirty="0"/>
              <a:t>Next a response to U </a:t>
            </a:r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dirty="0" smtClean="0"/>
              <a:t>doctrine that </a:t>
            </a:r>
            <a:r>
              <a:rPr lang="en-US" b="1" i="1" dirty="0" smtClean="0"/>
              <a:t>postpones higher pleasures for lower</a:t>
            </a:r>
          </a:p>
          <a:p>
            <a:r>
              <a:rPr lang="en-US" dirty="0" smtClean="0"/>
              <a:t>Mill has already argued we can’t judge choice by choice, more over long term</a:t>
            </a:r>
          </a:p>
          <a:p>
            <a:r>
              <a:rPr lang="en-US" dirty="0" smtClean="0"/>
              <a:t>BUT won’t some choose life of sensual, lower pleasures over intellect, art </a:t>
            </a:r>
            <a:r>
              <a:rPr lang="en-US" dirty="0" err="1" smtClean="0"/>
              <a:t>etc</a:t>
            </a:r>
            <a:r>
              <a:rPr lang="en-US" dirty="0" smtClean="0"/>
              <a:t>?</a:t>
            </a:r>
          </a:p>
          <a:p>
            <a:r>
              <a:rPr lang="en-US" dirty="0" smtClean="0"/>
              <a:t>JSM upbringing v strict, intellectual </a:t>
            </a:r>
            <a:r>
              <a:rPr lang="mr-IN" dirty="0" smtClean="0"/>
              <a:t>–</a:t>
            </a:r>
            <a:r>
              <a:rPr lang="en-US" dirty="0" smtClean="0"/>
              <a:t> can’t conceive of such a thing?</a:t>
            </a:r>
          </a:p>
          <a:p>
            <a:r>
              <a:rPr lang="en-US" dirty="0" smtClean="0"/>
              <a:t>JB </a:t>
            </a:r>
            <a:r>
              <a:rPr lang="mr-IN" dirty="0" smtClean="0"/>
              <a:t>–</a:t>
            </a:r>
            <a:r>
              <a:rPr lang="en-US" dirty="0" smtClean="0"/>
              <a:t> pushpin gives as much as pleasure as poetry</a:t>
            </a:r>
          </a:p>
          <a:p>
            <a:r>
              <a:rPr lang="en-US" dirty="0" smtClean="0"/>
              <a:t>JSM </a:t>
            </a:r>
            <a:r>
              <a:rPr lang="mr-IN" dirty="0" smtClean="0"/>
              <a:t>–</a:t>
            </a:r>
            <a:r>
              <a:rPr lang="en-US" dirty="0" smtClean="0"/>
              <a:t> pleasures of poetry use higher faculties, give higher quality pleasure</a:t>
            </a:r>
          </a:p>
          <a:p>
            <a:r>
              <a:rPr lang="en-US" dirty="0" smtClean="0"/>
              <a:t>In turn the practice of such faculties gives a greater quantity of pleasure LT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2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‘Utilitarianism’ </a:t>
            </a:r>
            <a:r>
              <a:rPr lang="en-US" dirty="0" smtClean="0"/>
              <a:t>revised </a:t>
            </a:r>
            <a:r>
              <a:rPr lang="fr-CH" dirty="0" smtClean="0"/>
              <a:t>vs</a:t>
            </a:r>
            <a:r>
              <a:rPr lang="en-US" dirty="0" smtClean="0"/>
              <a:t> </a:t>
            </a:r>
            <a:r>
              <a:rPr lang="en-US" dirty="0"/>
              <a:t>doctrine of swine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326149" cy="35993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OL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inds</a:t>
            </a:r>
            <a:r>
              <a:rPr lang="en-US" dirty="0" smtClean="0"/>
              <a:t> of sound mind must be left alone to own life choices if harmless</a:t>
            </a:r>
          </a:p>
          <a:p>
            <a:r>
              <a:rPr lang="en-US" dirty="0" smtClean="0"/>
              <a:t>One reason is that people </a:t>
            </a:r>
            <a:r>
              <a:rPr lang="en-US" dirty="0" err="1" smtClean="0"/>
              <a:t>complelled</a:t>
            </a:r>
            <a:r>
              <a:rPr lang="en-US" dirty="0" smtClean="0"/>
              <a:t> </a:t>
            </a:r>
            <a:r>
              <a:rPr lang="en-US" dirty="0"/>
              <a:t>b</a:t>
            </a:r>
            <a:r>
              <a:rPr lang="en-US" dirty="0" smtClean="0"/>
              <a:t>y mores + custom rarely think for selves</a:t>
            </a:r>
          </a:p>
          <a:p>
            <a:r>
              <a:rPr lang="en-US" dirty="0" smtClean="0"/>
              <a:t>Greatest happiness comes from the continuing development of higher faculties</a:t>
            </a:r>
          </a:p>
          <a:p>
            <a:r>
              <a:rPr lang="en-US" dirty="0" err="1" smtClean="0"/>
              <a:t>Complusory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needed therefore to develop higher faculties + so avoid TOM</a:t>
            </a:r>
          </a:p>
          <a:p>
            <a:r>
              <a:rPr lang="en-US" dirty="0" smtClean="0"/>
              <a:t>Helps create competent judges who can distinguish pleasures</a:t>
            </a:r>
          </a:p>
          <a:p>
            <a:r>
              <a:rPr lang="en-US" dirty="0" smtClean="0"/>
              <a:t>Able to see quantitative + qualitative distinctions</a:t>
            </a:r>
          </a:p>
          <a:p>
            <a:r>
              <a:rPr lang="en-US" dirty="0" smtClean="0"/>
              <a:t>Also helps develop noble character </a:t>
            </a:r>
            <a:endParaRPr lang="fr-CH" dirty="0"/>
          </a:p>
          <a:p>
            <a:r>
              <a:rPr lang="fr-CH" dirty="0" err="1" smtClean="0"/>
              <a:t>Makes</a:t>
            </a:r>
            <a:r>
              <a:rPr lang="fr-CH" dirty="0" smtClean="0"/>
              <a:t> on able to </a:t>
            </a:r>
            <a:r>
              <a:rPr lang="fr-CH" dirty="0" err="1" smtClean="0"/>
              <a:t>contribute</a:t>
            </a:r>
            <a:r>
              <a:rPr lang="fr-CH" dirty="0" smtClean="0"/>
              <a:t> more to </a:t>
            </a:r>
            <a:r>
              <a:rPr lang="fr-CH" dirty="0" err="1" smtClean="0"/>
              <a:t>other’s</a:t>
            </a:r>
            <a:r>
              <a:rPr lang="fr-CH" dirty="0" smtClean="0"/>
              <a:t> </a:t>
            </a:r>
            <a:r>
              <a:rPr lang="fr-CH" dirty="0" err="1" smtClean="0"/>
              <a:t>happiness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839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‘Utilitarianism’ </a:t>
            </a:r>
            <a:r>
              <a:rPr lang="en-US" dirty="0" smtClean="0"/>
              <a:t>revised </a:t>
            </a:r>
            <a:r>
              <a:rPr lang="fr-CH" dirty="0" smtClean="0"/>
              <a:t>vs</a:t>
            </a:r>
            <a:r>
              <a:rPr lang="en-US" dirty="0" smtClean="0"/>
              <a:t> doctrine of swine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570775" cy="35993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i="1" dirty="0" smtClean="0"/>
              <a:t>‘..the ultimate end</a:t>
            </a:r>
            <a:r>
              <a:rPr lang="mr-IN" b="1" i="1" dirty="0" smtClean="0"/>
              <a:t>…</a:t>
            </a:r>
            <a:r>
              <a:rPr lang="fr-CH" b="1" i="1" dirty="0" err="1" smtClean="0"/>
              <a:t>is</a:t>
            </a:r>
            <a:r>
              <a:rPr lang="fr-CH" b="1" i="1" dirty="0" smtClean="0"/>
              <a:t> an existence exempt as far as possible 	</a:t>
            </a:r>
            <a:r>
              <a:rPr lang="fr-CH" b="1" i="1" dirty="0" err="1" smtClean="0"/>
              <a:t>from</a:t>
            </a:r>
            <a:r>
              <a:rPr lang="fr-CH" b="1" i="1" dirty="0" smtClean="0"/>
              <a:t> pain, and as </a:t>
            </a:r>
            <a:r>
              <a:rPr lang="fr-CH" b="1" i="1" dirty="0" err="1" smtClean="0"/>
              <a:t>rich</a:t>
            </a:r>
            <a:r>
              <a:rPr lang="fr-CH" b="1" i="1" dirty="0" smtClean="0"/>
              <a:t> as possible in </a:t>
            </a:r>
            <a:r>
              <a:rPr lang="fr-CH" b="1" i="1" dirty="0" err="1" smtClean="0"/>
              <a:t>enjoyments</a:t>
            </a:r>
            <a:r>
              <a:rPr lang="fr-CH" b="1" i="1" dirty="0" smtClean="0"/>
              <a:t>, </a:t>
            </a:r>
            <a:r>
              <a:rPr lang="fr-CH" b="1" i="1" dirty="0" err="1" smtClean="0"/>
              <a:t>both</a:t>
            </a:r>
            <a:r>
              <a:rPr lang="fr-CH" b="1" i="1" dirty="0" smtClean="0"/>
              <a:t> in point 	of </a:t>
            </a:r>
            <a:r>
              <a:rPr lang="fr-CH" b="1" i="1" dirty="0" err="1" smtClean="0"/>
              <a:t>quantity</a:t>
            </a:r>
            <a:r>
              <a:rPr lang="fr-CH" b="1" i="1" dirty="0" smtClean="0"/>
              <a:t> and </a:t>
            </a:r>
            <a:r>
              <a:rPr lang="fr-CH" b="1" i="1" dirty="0" err="1" smtClean="0"/>
              <a:t>quality</a:t>
            </a:r>
            <a:r>
              <a:rPr lang="mr-IN" b="1" i="1" dirty="0" smtClean="0"/>
              <a:t>…</a:t>
            </a:r>
            <a:r>
              <a:rPr lang="fr-CH" b="1" i="1" dirty="0" smtClean="0"/>
              <a:t>’</a:t>
            </a:r>
          </a:p>
          <a:p>
            <a:r>
              <a:rPr lang="fr-CH" dirty="0" smtClean="0"/>
              <a:t>JSM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restates</a:t>
            </a:r>
            <a:r>
              <a:rPr lang="fr-CH" dirty="0" smtClean="0"/>
              <a:t> </a:t>
            </a:r>
            <a:r>
              <a:rPr lang="fr-CH" dirty="0" err="1" smtClean="0"/>
              <a:t>Utilitarianism’s</a:t>
            </a:r>
            <a:r>
              <a:rPr lang="fr-CH" dirty="0" smtClean="0"/>
              <a:t> </a:t>
            </a:r>
            <a:r>
              <a:rPr lang="fr-CH" dirty="0" err="1" smtClean="0"/>
              <a:t>Greatest</a:t>
            </a:r>
            <a:r>
              <a:rPr lang="fr-CH" dirty="0" smtClean="0"/>
              <a:t> </a:t>
            </a:r>
            <a:r>
              <a:rPr lang="fr-CH" dirty="0" err="1" smtClean="0"/>
              <a:t>Happiness</a:t>
            </a:r>
            <a:r>
              <a:rPr lang="fr-CH" dirty="0" smtClean="0"/>
              <a:t> </a:t>
            </a:r>
            <a:r>
              <a:rPr lang="fr-CH" dirty="0" err="1" smtClean="0"/>
              <a:t>principle</a:t>
            </a:r>
            <a:endParaRPr lang="fr-CH" dirty="0" smtClean="0"/>
          </a:p>
          <a:p>
            <a:r>
              <a:rPr lang="fr-CH" dirty="0" err="1" smtClean="0"/>
              <a:t>Asserts</a:t>
            </a:r>
            <a:r>
              <a:rPr lang="fr-CH" dirty="0" smtClean="0"/>
              <a:t> how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necessarily</a:t>
            </a:r>
            <a:r>
              <a:rPr lang="fr-CH" dirty="0" smtClean="0"/>
              <a:t> </a:t>
            </a:r>
            <a:r>
              <a:rPr lang="fr-CH" dirty="0" err="1" smtClean="0"/>
              <a:t>also</a:t>
            </a:r>
            <a:r>
              <a:rPr lang="fr-CH" dirty="0" smtClean="0"/>
              <a:t> </a:t>
            </a:r>
            <a:r>
              <a:rPr lang="fr-CH" dirty="0" err="1" smtClean="0"/>
              <a:t>therefore</a:t>
            </a:r>
            <a:r>
              <a:rPr lang="fr-CH" dirty="0" smtClean="0"/>
              <a:t> as the standard of </a:t>
            </a:r>
            <a:r>
              <a:rPr lang="fr-CH" dirty="0" err="1" smtClean="0"/>
              <a:t>morality</a:t>
            </a:r>
            <a:endParaRPr lang="fr-CH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941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4469</TotalTime>
  <Words>1411</Words>
  <Application>Microsoft Macintosh PowerPoint</Application>
  <PresentationFormat>Widescreen</PresentationFormat>
  <Paragraphs>173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Mangal</vt:lpstr>
      <vt:lpstr>Trebuchet MS</vt:lpstr>
      <vt:lpstr>Arial</vt:lpstr>
      <vt:lpstr>Berlin</vt:lpstr>
      <vt:lpstr>JSM - UTILITARIANISM</vt:lpstr>
      <vt:lpstr>Overview</vt:lpstr>
      <vt:lpstr>‘Utilitarianism’ defined</vt:lpstr>
      <vt:lpstr>‘Utilitarianism’ defined</vt:lpstr>
      <vt:lpstr>‘Utilitarianism’ revised vs doctrine of swine</vt:lpstr>
      <vt:lpstr>‘Utilitarianism’ revised vs doctrine of swine</vt:lpstr>
      <vt:lpstr>‘Utilitarianism’ revised vs doctrine of swine</vt:lpstr>
      <vt:lpstr>‘Utilitarianism’ revised vs doctrine of swine</vt:lpstr>
      <vt:lpstr>‘Utilitarianism’ revised vs doctrine of swine</vt:lpstr>
      <vt:lpstr>‘Utilitarianism’ revised vs happ as unattainable</vt:lpstr>
      <vt:lpstr>‘Utilitarianism’ revised vs happ as unattainable</vt:lpstr>
      <vt:lpstr>‘Utilitarianism’ revised vs nobility of no happ</vt:lpstr>
      <vt:lpstr>‘Utilitarianism’ revised vs too much to ask</vt:lpstr>
      <vt:lpstr>‘Utilitarianism’ revised vs too much to ask</vt:lpstr>
      <vt:lpstr>Utilitarianism revised vs making us cold</vt:lpstr>
      <vt:lpstr>Utilitarianism revised vs godlessness</vt:lpstr>
      <vt:lpstr>Utilitarianism revised vs godlessness</vt:lpstr>
      <vt:lpstr>Utilitarianism revised vs Expedient not principled </vt:lpstr>
      <vt:lpstr>Utilitarianism revised vs Expedient not principled </vt:lpstr>
      <vt:lpstr>Utilitarianism revised vs not enough time</vt:lpstr>
      <vt:lpstr>Utilitarianism revised vs individual interpretation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JSM - UTILITARIANISM</dc:title>
  <dc:creator>James Cormick</dc:creator>
  <cp:lastModifiedBy>James Cormick</cp:lastModifiedBy>
  <cp:revision>33</cp:revision>
  <dcterms:created xsi:type="dcterms:W3CDTF">2018-05-15T14:09:47Z</dcterms:created>
  <dcterms:modified xsi:type="dcterms:W3CDTF">2018-05-29T15:19:37Z</dcterms:modified>
</cp:coreProperties>
</file>