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7" r:id="rId1"/>
  </p:sldMasterIdLst>
  <p:notesMasterIdLst>
    <p:notesMasterId r:id="rId17"/>
  </p:notesMasterIdLst>
  <p:handoutMasterIdLst>
    <p:handoutMasterId r:id="rId18"/>
  </p:handoutMasterIdLst>
  <p:sldIdLst>
    <p:sldId id="256" r:id="rId2"/>
    <p:sldId id="264" r:id="rId3"/>
    <p:sldId id="257" r:id="rId4"/>
    <p:sldId id="259" r:id="rId5"/>
    <p:sldId id="260" r:id="rId6"/>
    <p:sldId id="265" r:id="rId7"/>
    <p:sldId id="266" r:id="rId8"/>
    <p:sldId id="267" r:id="rId9"/>
    <p:sldId id="261" r:id="rId10"/>
    <p:sldId id="263" r:id="rId11"/>
    <p:sldId id="268" r:id="rId12"/>
    <p:sldId id="269" r:id="rId13"/>
    <p:sldId id="270" r:id="rId14"/>
    <p:sldId id="271" r:id="rId15"/>
    <p:sldId id="273" r:id="rId16"/>
  </p:sldIdLst>
  <p:sldSz cx="9144000" cy="6858000" type="screen4x3"/>
  <p:notesSz cx="6811963" cy="99425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854" autoAdjust="0"/>
    <p:restoredTop sz="94627" autoAdjust="0"/>
  </p:normalViewPr>
  <p:slideViewPr>
    <p:cSldViewPr>
      <p:cViewPr varScale="1">
        <p:scale>
          <a:sx n="73" d="100"/>
          <a:sy n="73" d="100"/>
        </p:scale>
        <p:origin x="760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851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8536" y="0"/>
            <a:ext cx="2951851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3662"/>
            <a:ext cx="2951851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8536" y="9443662"/>
            <a:ext cx="2951851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DB1FDA1-3997-4203-97C2-896453CF5B1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1293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851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8536" y="0"/>
            <a:ext cx="2951851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6125"/>
            <a:ext cx="4967287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197" y="4722694"/>
            <a:ext cx="5449570" cy="4474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3662"/>
            <a:ext cx="2951851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8536" y="9443662"/>
            <a:ext cx="2951851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B89B7B1-38DE-4FF9-AC4E-FA1237695CF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8925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6BE3DB-A170-45B0-A9DC-9CE74AE46F69}" type="slidenum">
              <a:rPr lang="en-US"/>
              <a:pPr/>
              <a:t>1</a:t>
            </a:fld>
            <a:endParaRPr lang="en-US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76117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F0B11D-4D4F-44AF-AD69-44F9EEEB8FDF}" type="slidenum">
              <a:rPr lang="en-US"/>
              <a:pPr/>
              <a:t>11</a:t>
            </a:fld>
            <a:endParaRPr lang="en-US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Many of the same criticisms of Epicurus were directed at Bentham’s Utilitarianism</a:t>
            </a:r>
          </a:p>
        </p:txBody>
      </p:sp>
    </p:spTree>
    <p:extLst>
      <p:ext uri="{BB962C8B-B14F-4D97-AF65-F5344CB8AC3E}">
        <p14:creationId xmlns:p14="http://schemas.microsoft.com/office/powerpoint/2010/main" val="12673887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68515A-EC75-4FDE-BFA0-F331440AAF55}" type="slidenum">
              <a:rPr lang="en-US"/>
              <a:pPr/>
              <a:t>2</a:t>
            </a:fld>
            <a:endParaRPr lang="en-US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American Revolution: 1775 to 1783</a:t>
            </a:r>
          </a:p>
          <a:p>
            <a:r>
              <a:rPr lang="en-US"/>
              <a:t>French Revolution: 1789-1799</a:t>
            </a:r>
          </a:p>
          <a:p>
            <a:r>
              <a:rPr lang="en-US"/>
              <a:t>India “officially” went to the British in 1858</a:t>
            </a:r>
          </a:p>
        </p:txBody>
      </p:sp>
    </p:spTree>
    <p:extLst>
      <p:ext uri="{BB962C8B-B14F-4D97-AF65-F5344CB8AC3E}">
        <p14:creationId xmlns:p14="http://schemas.microsoft.com/office/powerpoint/2010/main" val="37055143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62183D-5399-4D16-B9AB-3AD1AEB5F2F8}" type="slidenum">
              <a:rPr lang="en-US"/>
              <a:pPr/>
              <a:t>3</a:t>
            </a:fld>
            <a:endParaRPr lang="en-US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4810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1E21E1-7C74-4E4B-8222-F0E45BBDE8A5}" type="slidenum">
              <a:rPr lang="en-US"/>
              <a:pPr/>
              <a:t>4</a:t>
            </a:fld>
            <a:endParaRPr lang="en-US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68504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F6897C-74D7-4892-B96E-A1176E54D088}" type="slidenum">
              <a:rPr lang="en-US"/>
              <a:pPr/>
              <a:t>5</a:t>
            </a:fld>
            <a:endParaRPr lang="en-US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55627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413837-3B59-43C8-AE32-68B2C2EE7894}" type="slidenum">
              <a:rPr lang="en-US"/>
              <a:pPr/>
              <a:t>6</a:t>
            </a:fld>
            <a:endParaRPr lang="en-US"/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98787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336A31-6932-4A1D-9E18-9E24420BB28A}" type="slidenum">
              <a:rPr lang="en-US"/>
              <a:pPr/>
              <a:t>7</a:t>
            </a:fld>
            <a:endParaRPr lang="en-US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01085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7377A3-3B6E-45DF-9BBF-8930F62E028F}" type="slidenum">
              <a:rPr lang="en-US"/>
              <a:pPr/>
              <a:t>8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It is important to remember that Bentham went to law school and much of his writing was concerned with law and government</a:t>
            </a:r>
          </a:p>
        </p:txBody>
      </p:sp>
    </p:spTree>
    <p:extLst>
      <p:ext uri="{BB962C8B-B14F-4D97-AF65-F5344CB8AC3E}">
        <p14:creationId xmlns:p14="http://schemas.microsoft.com/office/powerpoint/2010/main" val="36469092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F95F61-EE61-4B00-8454-65FFFE17FAB9}" type="slidenum">
              <a:rPr lang="en-US"/>
              <a:pPr/>
              <a:t>9</a:t>
            </a:fld>
            <a:endParaRPr lang="en-US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He especially loved Wordsworth </a:t>
            </a:r>
          </a:p>
        </p:txBody>
      </p:sp>
    </p:spTree>
    <p:extLst>
      <p:ext uri="{BB962C8B-B14F-4D97-AF65-F5344CB8AC3E}">
        <p14:creationId xmlns:p14="http://schemas.microsoft.com/office/powerpoint/2010/main" val="7624595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12D66-3C95-43E7-A552-0D9D57956D2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2AC99-80C7-4BD8-9014-33070FBDE3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EBE70-6D20-41FD-A29F-659663E3E5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4968F-B3B3-43BE-85DA-5C2E392B1C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5181B-CB49-444B-9BF2-F62431D333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0ED5D-2E59-4AC4-9933-0AB0E34F57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41CDE-C42C-4C7C-BBD3-47325CE635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27C47-A39C-49EE-A959-278DC7E256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37405-681A-4991-900E-02E8E75560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9D5D7-B1B9-4C76-B7D1-B649950E412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2416DD36-9F67-460B-A0DA-7475732D8D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5A80C62-79B2-44F7-95BB-C1D350B4DDB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Jeremy Bentham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John </a:t>
            </a:r>
            <a:r>
              <a:rPr lang="en-US" dirty="0"/>
              <a:t>Stuart </a:t>
            </a:r>
            <a:r>
              <a:rPr lang="en-US" dirty="0" smtClean="0"/>
              <a:t>Mill                                    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200" dirty="0"/>
              <a:t>The </a:t>
            </a:r>
            <a:r>
              <a:rPr lang="en-US" sz="3200" dirty="0" err="1"/>
              <a:t>Utilitarians</a:t>
            </a:r>
            <a:endParaRPr lang="en-US" sz="3200" dirty="0"/>
          </a:p>
        </p:txBody>
      </p:sp>
      <p:pic>
        <p:nvPicPr>
          <p:cNvPr id="4" name="Picture 5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6324600" y="457200"/>
            <a:ext cx="1905000" cy="1828800"/>
          </a:xfrm>
          <a:prstGeom prst="rect">
            <a:avLst/>
          </a:prstGeom>
          <a:noFill/>
        </p:spPr>
      </p:pic>
      <p:pic>
        <p:nvPicPr>
          <p:cNvPr id="5" name="Picture 6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6553200" y="2667000"/>
            <a:ext cx="1524000" cy="1981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/>
              <a:t>On Liberty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775191"/>
            <a:ext cx="8382000" cy="462560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400" dirty="0"/>
              <a:t>The right to be an </a:t>
            </a:r>
            <a:r>
              <a:rPr lang="en-US" sz="2400" dirty="0" smtClean="0"/>
              <a:t>individual</a:t>
            </a:r>
          </a:p>
          <a:p>
            <a:pPr>
              <a:lnSpc>
                <a:spcPct val="90000"/>
              </a:lnSpc>
              <a:buNone/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/>
              <a:t>Mill was afraid that people were pressured to conform, and so he wrote this essay that championed originality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Limits of </a:t>
            </a:r>
            <a:r>
              <a:rPr lang="en-US" sz="2400" dirty="0" smtClean="0"/>
              <a:t>authority </a:t>
            </a:r>
            <a:r>
              <a:rPr lang="en-US" sz="2400" dirty="0"/>
              <a:t>of society </a:t>
            </a:r>
            <a:r>
              <a:rPr lang="en-US" sz="2400" dirty="0" smtClean="0"/>
              <a:t>and government </a:t>
            </a:r>
            <a:r>
              <a:rPr lang="en-US" sz="2400" dirty="0"/>
              <a:t>over </a:t>
            </a:r>
            <a:r>
              <a:rPr lang="en-US" sz="2400" dirty="0" smtClean="0"/>
              <a:t>individuals</a:t>
            </a:r>
          </a:p>
          <a:p>
            <a:pPr>
              <a:lnSpc>
                <a:spcPct val="90000"/>
              </a:lnSpc>
              <a:buNone/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/>
              <a:t>Mill wrote that people should be allowed to do what they pleased as long as they were not hurting themselves or anyone </a:t>
            </a:r>
            <a:r>
              <a:rPr lang="en-US" sz="2400" dirty="0" smtClean="0"/>
              <a:t>else</a:t>
            </a:r>
          </a:p>
          <a:p>
            <a:pPr>
              <a:lnSpc>
                <a:spcPct val="90000"/>
              </a:lnSpc>
              <a:buNone/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/>
              <a:t>Mill was criticized both for the ideas in the book and because many people thought his wife, Harriet, had too much to do with the writing of the book</a:t>
            </a:r>
          </a:p>
          <a:p>
            <a:pPr>
              <a:lnSpc>
                <a:spcPct val="90000"/>
              </a:lnSpc>
            </a:pPr>
            <a:endParaRPr lang="en-US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/>
              <a:t>Utilitarianism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John Stuart Mill thought that people were reading Bentham’s theory of utility but not fully understanding </a:t>
            </a:r>
            <a:r>
              <a:rPr lang="en-US" dirty="0" smtClean="0"/>
              <a:t>it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He wrote </a:t>
            </a:r>
            <a:r>
              <a:rPr lang="en-US" u="sng" dirty="0"/>
              <a:t>Utilitarianism</a:t>
            </a:r>
            <a:r>
              <a:rPr lang="en-US" dirty="0"/>
              <a:t> to defend and expand on Bentham’s theory </a:t>
            </a:r>
            <a:endParaRPr lang="en-US" dirty="0" smtClean="0"/>
          </a:p>
          <a:p>
            <a:pPr>
              <a:buNone/>
            </a:pPr>
            <a:endParaRPr lang="en-US" dirty="0"/>
          </a:p>
          <a:p>
            <a:r>
              <a:rPr lang="en-US" dirty="0"/>
              <a:t>Mill called Bentham’s theory of utility the “Greatest Happiness Principle”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The Greatest Happiness Principle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“The creed which accepts as the foundation of morals, Utility, or the Greatest Happiness Principle, holds that </a:t>
            </a:r>
            <a:r>
              <a:rPr lang="en-US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actions are right in proportion as they tend to promote happiness, wrong as they tend to produce the reverse of happiness</a:t>
            </a:r>
            <a:r>
              <a:rPr lang="en-US" dirty="0"/>
              <a:t>.”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/>
              <a:t>Utilitarianism</a:t>
            </a:r>
            <a:r>
              <a:rPr lang="en-US"/>
              <a:t> Continued</a:t>
            </a:r>
            <a:endParaRPr lang="en-US" u="sng"/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775191"/>
            <a:ext cx="8305800" cy="4625609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/>
              <a:t>Mill separates pleasures into two categories: </a:t>
            </a: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Higher </a:t>
            </a:r>
            <a:r>
              <a:rPr lang="en-US" sz="2400" dirty="0"/>
              <a:t>(i.e., friendship, </a:t>
            </a:r>
            <a:r>
              <a:rPr lang="en-US" sz="2400" dirty="0" smtClean="0"/>
              <a:t>knowledge)</a:t>
            </a:r>
          </a:p>
          <a:p>
            <a:r>
              <a:rPr lang="en-US" sz="2400" dirty="0" smtClean="0"/>
              <a:t>Lower </a:t>
            </a:r>
            <a:r>
              <a:rPr lang="en-US" sz="2400" dirty="0"/>
              <a:t>(i.e., pleasures of the senses</a:t>
            </a:r>
            <a:r>
              <a:rPr lang="en-US" sz="2400" dirty="0" smtClean="0"/>
              <a:t>)</a:t>
            </a:r>
          </a:p>
          <a:p>
            <a:pPr>
              <a:buNone/>
            </a:pPr>
            <a:endParaRPr lang="en-US" sz="2400" dirty="0"/>
          </a:p>
          <a:p>
            <a:r>
              <a:rPr lang="en-US" sz="2400" dirty="0" smtClean="0"/>
              <a:t>The </a:t>
            </a:r>
            <a:r>
              <a:rPr lang="en-US" sz="2400" dirty="0"/>
              <a:t>higher pleasures were more valuable than the </a:t>
            </a:r>
            <a:r>
              <a:rPr lang="en-US" sz="2400" dirty="0" smtClean="0"/>
              <a:t>lower</a:t>
            </a:r>
          </a:p>
          <a:p>
            <a:pPr>
              <a:buNone/>
            </a:pPr>
            <a:endParaRPr lang="en-US" sz="2400" dirty="0"/>
          </a:p>
          <a:p>
            <a:r>
              <a:rPr lang="en-US" sz="2400" dirty="0" smtClean="0"/>
              <a:t>So</a:t>
            </a:r>
            <a:r>
              <a:rPr lang="en-US" sz="2400" dirty="0"/>
              <a:t>, an action should be evaluated not only by Bentham’s </a:t>
            </a:r>
            <a:r>
              <a:rPr lang="en-US" sz="2400" dirty="0" smtClean="0"/>
              <a:t>criteria</a:t>
            </a:r>
          </a:p>
          <a:p>
            <a:pPr>
              <a:buNone/>
            </a:pPr>
            <a:r>
              <a:rPr lang="en-US" sz="2400" dirty="0" smtClean="0"/>
              <a:t> </a:t>
            </a:r>
          </a:p>
          <a:p>
            <a:pPr>
              <a:buFontTx/>
              <a:buChar char="-"/>
            </a:pPr>
            <a:r>
              <a:rPr lang="en-US" sz="2400" dirty="0" smtClean="0"/>
              <a:t>Does </a:t>
            </a:r>
            <a:r>
              <a:rPr lang="en-US" sz="2400" dirty="0"/>
              <a:t>it produce pleasure or pain? </a:t>
            </a:r>
            <a:endParaRPr lang="en-US" sz="2400" dirty="0" smtClean="0"/>
          </a:p>
          <a:p>
            <a:pPr>
              <a:buFontTx/>
              <a:buChar char="-"/>
            </a:pPr>
            <a:r>
              <a:rPr lang="en-US" sz="2400" dirty="0" smtClean="0"/>
              <a:t>What </a:t>
            </a:r>
            <a:r>
              <a:rPr lang="en-US" sz="2400" dirty="0"/>
              <a:t>is the intensity and duration</a:t>
            </a:r>
            <a:r>
              <a:rPr lang="en-US" sz="2400" dirty="0" smtClean="0"/>
              <a:t>?</a:t>
            </a:r>
          </a:p>
          <a:p>
            <a:pPr>
              <a:buFontTx/>
              <a:buChar char="-"/>
            </a:pPr>
            <a:endParaRPr lang="en-US" sz="2400" dirty="0" smtClean="0"/>
          </a:p>
          <a:p>
            <a:r>
              <a:rPr lang="en-US" sz="2400" b="1" dirty="0" smtClean="0"/>
              <a:t>BUT</a:t>
            </a:r>
            <a:r>
              <a:rPr lang="en-US" sz="2400" dirty="0" smtClean="0"/>
              <a:t> </a:t>
            </a:r>
            <a:r>
              <a:rPr lang="en-US" sz="2400" dirty="0"/>
              <a:t>also by </a:t>
            </a:r>
            <a:r>
              <a:rPr lang="en-US" sz="2400" dirty="0" smtClean="0"/>
              <a:t>the </a:t>
            </a:r>
            <a:r>
              <a:rPr lang="en-US" sz="2400" i="1" dirty="0" smtClean="0"/>
              <a:t>particular type </a:t>
            </a:r>
            <a:r>
              <a:rPr lang="en-US" sz="2400" dirty="0"/>
              <a:t>of pleasure or pain </a:t>
            </a:r>
            <a:r>
              <a:rPr lang="en-US" sz="2400" dirty="0" smtClean="0"/>
              <a:t>an action </a:t>
            </a:r>
            <a:r>
              <a:rPr lang="en-US" sz="2400" dirty="0"/>
              <a:t>has the potential to produce</a:t>
            </a:r>
          </a:p>
          <a:p>
            <a:pPr>
              <a:buFont typeface="Wingdings" pitchFamily="2" charset="2"/>
              <a:buNone/>
            </a:pPr>
            <a:r>
              <a:rPr lang="en-US" sz="2400" dirty="0"/>
              <a:t>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/>
              <a:t>Utilitarianism</a:t>
            </a:r>
            <a:r>
              <a:rPr lang="en-US"/>
              <a:t> Continued</a:t>
            </a:r>
            <a:endParaRPr lang="en-US" u="sng"/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Mill went on to acknowledge another criticism of Bentham’s Utilitarianism: 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People </a:t>
            </a:r>
            <a:r>
              <a:rPr lang="en-US" dirty="0"/>
              <a:t>are inherently </a:t>
            </a:r>
            <a:r>
              <a:rPr lang="en-US" dirty="0" smtClean="0"/>
              <a:t>selfish</a:t>
            </a:r>
          </a:p>
          <a:p>
            <a:r>
              <a:rPr lang="en-US" dirty="0" smtClean="0"/>
              <a:t>Practically </a:t>
            </a:r>
            <a:r>
              <a:rPr lang="en-US" dirty="0"/>
              <a:t>impossible to act in an utilitarian </a:t>
            </a:r>
            <a:r>
              <a:rPr lang="en-US" dirty="0" smtClean="0"/>
              <a:t>manner</a:t>
            </a:r>
          </a:p>
          <a:p>
            <a:r>
              <a:rPr lang="en-US" dirty="0" smtClean="0"/>
              <a:t>Demands </a:t>
            </a:r>
            <a:r>
              <a:rPr lang="en-US" dirty="0"/>
              <a:t>that people be </a:t>
            </a:r>
            <a:r>
              <a:rPr lang="en-US" dirty="0" smtClean="0"/>
              <a:t>selfless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Mill wrote that most people do not always need to think about the happiness of the entire world’s population when they </a:t>
            </a:r>
            <a:r>
              <a:rPr lang="en-US" dirty="0" smtClean="0"/>
              <a:t>act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They </a:t>
            </a:r>
            <a:r>
              <a:rPr lang="en-US" dirty="0"/>
              <a:t>should take into consideration how their actions could effect those around them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Bentham and Mill’s Utilitarianism stated that people should act in a way that was the most beneficial for their community, country, etc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Laws should also benefit most of </a:t>
            </a:r>
            <a:r>
              <a:rPr lang="en-US" dirty="0" smtClean="0"/>
              <a:t>society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“It is the greatest happiness of the greatest number that is the measure of right and wrong”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Historical Background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years 1748-1873 were full of change</a:t>
            </a:r>
            <a:r>
              <a:rPr lang="en-US" dirty="0" smtClean="0"/>
              <a:t>:</a:t>
            </a:r>
          </a:p>
          <a:p>
            <a:pPr>
              <a:buNone/>
            </a:pPr>
            <a:endParaRPr lang="en-US" dirty="0"/>
          </a:p>
          <a:p>
            <a:pPr lvl="1"/>
            <a:r>
              <a:rPr lang="en-US" dirty="0"/>
              <a:t>Scientific advancement</a:t>
            </a:r>
          </a:p>
          <a:p>
            <a:pPr lvl="1"/>
            <a:r>
              <a:rPr lang="en-US" dirty="0" smtClean="0"/>
              <a:t>Revolution</a:t>
            </a:r>
            <a:endParaRPr lang="en-US" dirty="0"/>
          </a:p>
          <a:p>
            <a:pPr lvl="1"/>
            <a:r>
              <a:rPr lang="en-US" dirty="0"/>
              <a:t>Exploration/Colonization</a:t>
            </a:r>
          </a:p>
          <a:p>
            <a:pPr lvl="1"/>
            <a:r>
              <a:rPr lang="en-US" dirty="0"/>
              <a:t>Social and Religious reform</a:t>
            </a:r>
          </a:p>
          <a:p>
            <a:pPr lvl="1"/>
            <a:r>
              <a:rPr lang="en-US" dirty="0"/>
              <a:t>Industrialization</a:t>
            </a:r>
          </a:p>
          <a:p>
            <a:pPr lvl="1"/>
            <a:r>
              <a:rPr lang="en-US" dirty="0"/>
              <a:t>New Modes of Transportation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/>
              <a:t>Utilitarianism	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dirty="0"/>
              <a:t>Focuses on actions and consequences rather than intentions</a:t>
            </a:r>
          </a:p>
          <a:p>
            <a:pPr>
              <a:lnSpc>
                <a:spcPct val="90000"/>
              </a:lnSpc>
            </a:pPr>
            <a:r>
              <a:rPr lang="en-US" dirty="0"/>
              <a:t>States that we should act in a way that will benefit the largest number of people</a:t>
            </a:r>
          </a:p>
          <a:p>
            <a:pPr>
              <a:lnSpc>
                <a:spcPct val="90000"/>
              </a:lnSpc>
            </a:pPr>
            <a:r>
              <a:rPr lang="en-US" dirty="0"/>
              <a:t>So, Utilitarianism demands that individuals put aside their own desires and ambitions and do what will benefit society as a </a:t>
            </a:r>
            <a:r>
              <a:rPr lang="en-US" dirty="0" smtClean="0"/>
              <a:t>whole</a:t>
            </a:r>
          </a:p>
          <a:p>
            <a:pPr>
              <a:lnSpc>
                <a:spcPct val="90000"/>
              </a:lnSpc>
              <a:buNone/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“It is </a:t>
            </a:r>
            <a:r>
              <a:rPr lang="en-US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greatest happiness of the greatest number </a:t>
            </a:r>
            <a:r>
              <a:rPr lang="en-US" dirty="0"/>
              <a:t>that is the measure of right and wrong” (A Fragment on Government)</a:t>
            </a:r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800"/>
              <a:t>A Brief Biography of Jeremy Bentham	(1748-1832)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Born in London, England</a:t>
            </a:r>
          </a:p>
          <a:p>
            <a:r>
              <a:rPr lang="en-US" dirty="0"/>
              <a:t>A child </a:t>
            </a:r>
            <a:r>
              <a:rPr lang="en-US" dirty="0" smtClean="0"/>
              <a:t>prodigy - studied </a:t>
            </a:r>
            <a:r>
              <a:rPr lang="en-US" dirty="0"/>
              <a:t>Latin at age three</a:t>
            </a:r>
          </a:p>
          <a:p>
            <a:r>
              <a:rPr lang="en-US" dirty="0"/>
              <a:t>Studied law at Queen’s College, Oxford, </a:t>
            </a:r>
          </a:p>
          <a:p>
            <a:r>
              <a:rPr lang="en-US" dirty="0"/>
              <a:t>Instead of practicing law, he spent his life looking for and writing about ways in which existing laws could be improved </a:t>
            </a:r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Bentham’s Principle of Utility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Pain and pleasure dictate how people think they should behave, and, more importantly, how they actually </a:t>
            </a:r>
            <a:r>
              <a:rPr lang="en-US" i="1"/>
              <a:t>do</a:t>
            </a:r>
            <a:r>
              <a:rPr lang="en-US"/>
              <a:t> behave</a:t>
            </a:r>
          </a:p>
          <a:p>
            <a:r>
              <a:rPr lang="en-US"/>
              <a:t>So, according to Bentham (and behavioral psychologists) people will act in a manner that increases the likelihood of pleasure and reduces the likelihood of pain as the result of their action(s)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Pleasure and Pain</a:t>
            </a:r>
          </a:p>
        </p:txBody>
      </p:sp>
      <p:sp>
        <p:nvSpPr>
          <p:cNvPr id="25605" name="Rectangle 5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/>
              <a:t>Types of Pleasure</a:t>
            </a:r>
            <a:r>
              <a:rPr lang="en-US" sz="2000" dirty="0" smtClean="0"/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000" dirty="0"/>
          </a:p>
          <a:p>
            <a:pPr>
              <a:lnSpc>
                <a:spcPct val="80000"/>
              </a:lnSpc>
            </a:pPr>
            <a:r>
              <a:rPr lang="en-US" sz="2000" dirty="0"/>
              <a:t>Sense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Wealth 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Skill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Amity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Power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Piety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Benevolence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Malevolence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Memory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Imagination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Expectation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Friendship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Relief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/>
              <a:t>Types of Pain</a:t>
            </a:r>
            <a:r>
              <a:rPr lang="en-US" sz="2000" dirty="0" smtClean="0"/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000" dirty="0"/>
          </a:p>
          <a:p>
            <a:pPr>
              <a:lnSpc>
                <a:spcPct val="80000"/>
              </a:lnSpc>
            </a:pPr>
            <a:r>
              <a:rPr lang="en-US" sz="2000" dirty="0"/>
              <a:t>Awkwardness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Pains of the senses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Enmity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Piety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Benevolence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Malevolence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Memory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Imagination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Expectation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Friendship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A bad reputation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How to Measure Pleasure and Pain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775191"/>
            <a:ext cx="8763000" cy="4625609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/>
              <a:t>What to take into account when measuring pleasure and pain</a:t>
            </a:r>
            <a:r>
              <a:rPr lang="en-US" sz="2400" dirty="0" smtClean="0"/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400" dirty="0"/>
              <a:t>I</a:t>
            </a:r>
            <a:r>
              <a:rPr lang="en-US" sz="2400" dirty="0" smtClean="0"/>
              <a:t>ntensity</a:t>
            </a: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400" dirty="0" smtClean="0"/>
              <a:t>Duration</a:t>
            </a:r>
          </a:p>
          <a:p>
            <a:pPr>
              <a:lnSpc>
                <a:spcPct val="80000"/>
              </a:lnSpc>
              <a:buNone/>
            </a:pP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400" dirty="0" smtClean="0"/>
              <a:t>Certainty</a:t>
            </a:r>
          </a:p>
          <a:p>
            <a:pPr>
              <a:lnSpc>
                <a:spcPct val="80000"/>
              </a:lnSpc>
            </a:pPr>
            <a:r>
              <a:rPr lang="en-US" sz="2400" dirty="0" smtClean="0"/>
              <a:t>Uncertainty</a:t>
            </a:r>
          </a:p>
          <a:p>
            <a:pPr>
              <a:lnSpc>
                <a:spcPct val="80000"/>
              </a:lnSpc>
              <a:buNone/>
            </a:pP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400" dirty="0"/>
              <a:t>P</a:t>
            </a:r>
            <a:r>
              <a:rPr lang="en-US" sz="2400" dirty="0" smtClean="0"/>
              <a:t>ropinquity </a:t>
            </a:r>
            <a:r>
              <a:rPr lang="en-US" sz="2400" dirty="0"/>
              <a:t>(nearness) </a:t>
            </a:r>
            <a:endParaRPr lang="en-US" sz="2400" dirty="0" smtClean="0"/>
          </a:p>
          <a:p>
            <a:pPr>
              <a:lnSpc>
                <a:spcPct val="80000"/>
              </a:lnSpc>
            </a:pPr>
            <a:r>
              <a:rPr lang="en-US" sz="2400" dirty="0" smtClean="0"/>
              <a:t>Remoteness</a:t>
            </a:r>
          </a:p>
          <a:p>
            <a:pPr>
              <a:lnSpc>
                <a:spcPct val="80000"/>
              </a:lnSpc>
              <a:buNone/>
            </a:pP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400" dirty="0"/>
              <a:t>F</a:t>
            </a:r>
            <a:r>
              <a:rPr lang="en-US" sz="2400" dirty="0" smtClean="0"/>
              <a:t>ecundity </a:t>
            </a:r>
            <a:r>
              <a:rPr lang="en-US" sz="2400" dirty="0"/>
              <a:t>(productiveness</a:t>
            </a:r>
            <a:r>
              <a:rPr lang="en-US" sz="2400" dirty="0" smtClean="0"/>
              <a:t>)</a:t>
            </a:r>
          </a:p>
          <a:p>
            <a:pPr>
              <a:lnSpc>
                <a:spcPct val="80000"/>
              </a:lnSpc>
              <a:buNone/>
            </a:pPr>
            <a:r>
              <a:rPr lang="en-US" sz="2400" dirty="0" smtClean="0"/>
              <a:t>	-</a:t>
            </a:r>
            <a:r>
              <a:rPr lang="en-US" sz="2400" dirty="0"/>
              <a:t>the chance pleasure or pain has to be followed by the same</a:t>
            </a:r>
          </a:p>
          <a:p>
            <a:pPr>
              <a:lnSpc>
                <a:spcPct val="80000"/>
              </a:lnSpc>
            </a:pPr>
            <a:r>
              <a:rPr lang="en-US" sz="2400" dirty="0" smtClean="0"/>
              <a:t>Purity</a:t>
            </a:r>
          </a:p>
          <a:p>
            <a:pPr>
              <a:lnSpc>
                <a:spcPct val="80000"/>
              </a:lnSpc>
              <a:buNone/>
            </a:pPr>
            <a:r>
              <a:rPr lang="en-US" sz="2400" dirty="0" smtClean="0"/>
              <a:t>	-the </a:t>
            </a:r>
            <a:r>
              <a:rPr lang="en-US" sz="2400" dirty="0"/>
              <a:t>chance pleasure or pain has </a:t>
            </a:r>
            <a:r>
              <a:rPr lang="en-US" sz="2400" dirty="0" smtClean="0"/>
              <a:t>not to be </a:t>
            </a:r>
            <a:r>
              <a:rPr lang="en-US" sz="2400" dirty="0"/>
              <a:t>followed </a:t>
            </a:r>
            <a:r>
              <a:rPr lang="en-US" sz="2400" dirty="0" smtClean="0"/>
              <a:t>by opposite</a:t>
            </a:r>
          </a:p>
          <a:p>
            <a:pPr>
              <a:lnSpc>
                <a:spcPct val="80000"/>
              </a:lnSpc>
              <a:buNone/>
            </a:pP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400" dirty="0" smtClean="0"/>
              <a:t>Extent</a:t>
            </a:r>
          </a:p>
          <a:p>
            <a:pPr>
              <a:lnSpc>
                <a:spcPct val="80000"/>
              </a:lnSpc>
              <a:buNone/>
            </a:pPr>
            <a:endParaRPr lang="en-US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/>
              <a:t>In Summary, Bentham thought that,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People are motivated by pleasure and pain-avoidance</a:t>
            </a:r>
          </a:p>
          <a:p>
            <a:r>
              <a:rPr lang="en-US" sz="2400" dirty="0"/>
              <a:t>The amount of pleasure in the world should be </a:t>
            </a:r>
            <a:r>
              <a:rPr lang="en-US" sz="2400" dirty="0" smtClean="0"/>
              <a:t>increased</a:t>
            </a:r>
          </a:p>
          <a:p>
            <a:pPr>
              <a:buNone/>
            </a:pPr>
            <a:endParaRPr lang="en-US" sz="2400" dirty="0"/>
          </a:p>
          <a:p>
            <a:r>
              <a:rPr lang="en-US" sz="2400" dirty="0"/>
              <a:t>Laws should increase the amount of pleasure in the community and not increase the amount of </a:t>
            </a:r>
            <a:r>
              <a:rPr lang="en-US" sz="2400" dirty="0" smtClean="0"/>
              <a:t>pain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Punishment </a:t>
            </a:r>
            <a:r>
              <a:rPr lang="en-US" sz="2400" dirty="0"/>
              <a:t>should only be used when it was absolutely necessary and should be proportional to the offense; he did not believe in groundless, needless, ineffectual, or expensive punishment </a:t>
            </a:r>
          </a:p>
          <a:p>
            <a:pPr>
              <a:buFont typeface="Wingdings" pitchFamily="2" charset="2"/>
              <a:buNone/>
            </a:pPr>
            <a:endParaRPr lang="en-US" sz="2400" dirty="0"/>
          </a:p>
          <a:p>
            <a:endParaRPr lang="en-US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800"/>
              <a:t>A Brief Biography of John Stuart Mill (1806-1873)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600200"/>
            <a:ext cx="8686800" cy="4530725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Born in London, England </a:t>
            </a:r>
          </a:p>
          <a:p>
            <a:r>
              <a:rPr lang="en-US" dirty="0"/>
              <a:t>Son of James </a:t>
            </a:r>
            <a:r>
              <a:rPr lang="en-US" dirty="0" smtClean="0"/>
              <a:t>Mill – acolyte of Bentham</a:t>
            </a:r>
          </a:p>
          <a:p>
            <a:r>
              <a:rPr lang="en-US" dirty="0" smtClean="0"/>
              <a:t>Philosopher</a:t>
            </a:r>
            <a:r>
              <a:rPr lang="en-US" dirty="0"/>
              <a:t>, economist, and East India Company </a:t>
            </a:r>
            <a:r>
              <a:rPr lang="en-US" dirty="0" smtClean="0"/>
              <a:t>official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Educated by his father and Jeremy </a:t>
            </a:r>
            <a:r>
              <a:rPr lang="en-US" dirty="0" smtClean="0"/>
              <a:t>Bentham</a:t>
            </a:r>
          </a:p>
          <a:p>
            <a:r>
              <a:rPr lang="en-US" dirty="0" smtClean="0"/>
              <a:t>Another prodigy – reading Greek at three</a:t>
            </a:r>
            <a:endParaRPr lang="en-US" dirty="0"/>
          </a:p>
          <a:p>
            <a:r>
              <a:rPr lang="en-US" dirty="0"/>
              <a:t>Suffered a nervous breakdown at twenty </a:t>
            </a:r>
            <a:endParaRPr lang="en-US" dirty="0" smtClean="0"/>
          </a:p>
          <a:p>
            <a:r>
              <a:rPr lang="en-US" dirty="0" smtClean="0"/>
              <a:t>Credited </a:t>
            </a:r>
            <a:r>
              <a:rPr lang="en-US" dirty="0"/>
              <a:t>his recovery to Romantic </a:t>
            </a:r>
            <a:r>
              <a:rPr lang="en-US" dirty="0" smtClean="0"/>
              <a:t>poetry &amp; wife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East India Company officer and Liberal MP for Westminster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1180</TotalTime>
  <Words>864</Words>
  <Application>Microsoft Macintosh PowerPoint</Application>
  <PresentationFormat>On-screen Show (4:3)</PresentationFormat>
  <Paragraphs>154</Paragraphs>
  <Slides>15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Corbel</vt:lpstr>
      <vt:lpstr>Wingdings</vt:lpstr>
      <vt:lpstr>Wingdings 2</vt:lpstr>
      <vt:lpstr>Wingdings 3</vt:lpstr>
      <vt:lpstr>Arial</vt:lpstr>
      <vt:lpstr>Module</vt:lpstr>
      <vt:lpstr>Jeremy Bentham  John Stuart Mill                                    </vt:lpstr>
      <vt:lpstr>Historical Background</vt:lpstr>
      <vt:lpstr>Utilitarianism </vt:lpstr>
      <vt:lpstr>A Brief Biography of Jeremy Bentham (1748-1832)</vt:lpstr>
      <vt:lpstr>Bentham’s Principle of Utility</vt:lpstr>
      <vt:lpstr>Pleasure and Pain</vt:lpstr>
      <vt:lpstr>How to Measure Pleasure and Pain</vt:lpstr>
      <vt:lpstr>In Summary, Bentham thought that,</vt:lpstr>
      <vt:lpstr>A Brief Biography of John Stuart Mill (1806-1873)</vt:lpstr>
      <vt:lpstr>On Liberty</vt:lpstr>
      <vt:lpstr>Utilitarianism</vt:lpstr>
      <vt:lpstr>The Greatest Happiness Principle</vt:lpstr>
      <vt:lpstr>Utilitarianism Continued</vt:lpstr>
      <vt:lpstr>Utilitarianism Continued</vt:lpstr>
      <vt:lpstr>Conclusion</vt:lpstr>
    </vt:vector>
  </TitlesOfParts>
  <Company>MOTHERHOOD, INC.</Company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Jeremy Bentham and John Stuart Mill</dc:title>
  <dc:creator>ANGELA RENEE HUGGINS</dc:creator>
  <cp:lastModifiedBy>James Cormick</cp:lastModifiedBy>
  <cp:revision>153</cp:revision>
  <cp:lastPrinted>2018-03-28T07:20:28Z</cp:lastPrinted>
  <dcterms:created xsi:type="dcterms:W3CDTF">2008-10-22T18:56:22Z</dcterms:created>
  <dcterms:modified xsi:type="dcterms:W3CDTF">2018-03-28T10:18:08Z</dcterms:modified>
</cp:coreProperties>
</file>