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p:restoredTop sz="94363"/>
  </p:normalViewPr>
  <p:slideViewPr>
    <p:cSldViewPr snapToGrid="0" snapToObjects="1">
      <p:cViewPr>
        <p:scale>
          <a:sx n="63" d="100"/>
          <a:sy n="63" d="100"/>
        </p:scale>
        <p:origin x="424"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5/15/20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5/15/20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Meno</a:t>
            </a:r>
            <a:r>
              <a:rPr lang="en-US" dirty="0" smtClean="0"/>
              <a:t> Ii </a:t>
            </a:r>
            <a:r>
              <a:rPr lang="mr-IN" dirty="0" smtClean="0"/>
              <a:t>–</a:t>
            </a:r>
            <a:r>
              <a:rPr lang="en-US" dirty="0" smtClean="0"/>
              <a:t> What is virtue?</a:t>
            </a:r>
            <a:endParaRPr lang="en-US" dirty="0"/>
          </a:p>
        </p:txBody>
      </p:sp>
      <p:sp>
        <p:nvSpPr>
          <p:cNvPr id="3" name="Subtitle 2"/>
          <p:cNvSpPr>
            <a:spLocks noGrp="1"/>
          </p:cNvSpPr>
          <p:nvPr>
            <p:ph type="subTitle" idx="1"/>
          </p:nvPr>
        </p:nvSpPr>
        <p:spPr/>
        <p:txBody>
          <a:bodyPr/>
          <a:lstStyle/>
          <a:p>
            <a:r>
              <a:rPr lang="en-US" dirty="0" smtClean="0"/>
              <a:t>Plato (428-348BCE)</a:t>
            </a:r>
            <a:endParaRPr lang="en-US" dirty="0"/>
          </a:p>
        </p:txBody>
      </p:sp>
    </p:spTree>
    <p:extLst>
      <p:ext uri="{BB962C8B-B14F-4D97-AF65-F5344CB8AC3E}">
        <p14:creationId xmlns:p14="http://schemas.microsoft.com/office/powerpoint/2010/main" val="1454710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virtue? III </a:t>
            </a:r>
            <a:r>
              <a:rPr lang="mr-IN" dirty="0"/>
              <a:t>–</a:t>
            </a:r>
            <a:r>
              <a:rPr lang="en-US" dirty="0"/>
              <a:t> virtue as the power to acquire beautiful things</a:t>
            </a:r>
          </a:p>
        </p:txBody>
      </p:sp>
      <p:sp>
        <p:nvSpPr>
          <p:cNvPr id="3" name="Content Placeholder 2"/>
          <p:cNvSpPr>
            <a:spLocks noGrp="1"/>
          </p:cNvSpPr>
          <p:nvPr>
            <p:ph idx="1"/>
          </p:nvPr>
        </p:nvSpPr>
        <p:spPr>
          <a:xfrm>
            <a:off x="1141412" y="2249487"/>
            <a:ext cx="10440988" cy="4245098"/>
          </a:xfrm>
        </p:spPr>
        <p:txBody>
          <a:bodyPr>
            <a:normAutofit/>
          </a:bodyPr>
          <a:lstStyle/>
          <a:p>
            <a:r>
              <a:rPr lang="en-US" dirty="0" smtClean="0"/>
              <a:t>So </a:t>
            </a:r>
            <a:r>
              <a:rPr lang="en-US" dirty="0" err="1" smtClean="0"/>
              <a:t>Meno</a:t>
            </a:r>
            <a:r>
              <a:rPr lang="en-US" dirty="0" smtClean="0"/>
              <a:t> is left with the second part of his definition ‘virtue is the power to get good things’  - </a:t>
            </a:r>
            <a:r>
              <a:rPr lang="en-US" b="1" dirty="0" smtClean="0">
                <a:solidFill>
                  <a:schemeClr val="bg1"/>
                </a:solidFill>
              </a:rPr>
              <a:t>‘By good things, you mean health and wealth </a:t>
            </a:r>
            <a:r>
              <a:rPr lang="mr-IN" b="1" dirty="0" smtClean="0">
                <a:solidFill>
                  <a:schemeClr val="bg1"/>
                </a:solidFill>
              </a:rPr>
              <a:t>–</a:t>
            </a:r>
            <a:r>
              <a:rPr lang="en-US" b="1" dirty="0" smtClean="0">
                <a:solidFill>
                  <a:schemeClr val="bg1"/>
                </a:solidFill>
              </a:rPr>
              <a:t> Yes, and also to acquire gold and silver, also </a:t>
            </a:r>
            <a:r>
              <a:rPr lang="en-US" b="1" dirty="0" err="1" smtClean="0">
                <a:solidFill>
                  <a:schemeClr val="bg1"/>
                </a:solidFill>
              </a:rPr>
              <a:t>honours</a:t>
            </a:r>
            <a:r>
              <a:rPr lang="en-US" b="1" dirty="0" smtClean="0">
                <a:solidFill>
                  <a:schemeClr val="bg1"/>
                </a:solidFill>
              </a:rPr>
              <a:t> and office in the city’ (78c)</a:t>
            </a:r>
          </a:p>
          <a:p>
            <a:r>
              <a:rPr lang="en-US" dirty="0" smtClean="0"/>
              <a:t>Once again, Socrates traps his opponent </a:t>
            </a:r>
            <a:r>
              <a:rPr lang="mr-IN" dirty="0" smtClean="0"/>
              <a:t>–</a:t>
            </a:r>
            <a:r>
              <a:rPr lang="en-US" dirty="0" smtClean="0"/>
              <a:t> </a:t>
            </a:r>
            <a:r>
              <a:rPr lang="en-US" dirty="0" err="1" smtClean="0"/>
              <a:t>Meno</a:t>
            </a:r>
            <a:r>
              <a:rPr lang="en-US" dirty="0" smtClean="0"/>
              <a:t> has to admit that the acquisition of gold and silver can be achieved justly and unjustly</a:t>
            </a:r>
          </a:p>
          <a:p>
            <a:r>
              <a:rPr lang="en-US" b="1" dirty="0" smtClean="0">
                <a:solidFill>
                  <a:schemeClr val="bg1"/>
                </a:solidFill>
              </a:rPr>
              <a:t>‘It seems that the acquisition must be accompanied by justice or moderation or piety</a:t>
            </a:r>
            <a:r>
              <a:rPr lang="mr-IN" b="1" dirty="0" smtClean="0">
                <a:solidFill>
                  <a:schemeClr val="bg1"/>
                </a:solidFill>
              </a:rPr>
              <a:t>…</a:t>
            </a:r>
            <a:r>
              <a:rPr lang="fr-CH" b="1" dirty="0" smtClean="0">
                <a:solidFill>
                  <a:schemeClr val="bg1"/>
                </a:solidFill>
              </a:rPr>
              <a:t>.. </a:t>
            </a:r>
            <a:r>
              <a:rPr lang="mr-IN" b="1" dirty="0" smtClean="0">
                <a:solidFill>
                  <a:schemeClr val="bg1"/>
                </a:solidFill>
              </a:rPr>
              <a:t>–</a:t>
            </a:r>
            <a:r>
              <a:rPr lang="fr-CH" b="1" dirty="0" smtClean="0">
                <a:solidFill>
                  <a:schemeClr val="bg1"/>
                </a:solidFill>
              </a:rPr>
              <a:t> How </a:t>
            </a:r>
            <a:r>
              <a:rPr lang="fr-CH" b="1" dirty="0" err="1" smtClean="0">
                <a:solidFill>
                  <a:schemeClr val="bg1"/>
                </a:solidFill>
              </a:rPr>
              <a:t>could</a:t>
            </a:r>
            <a:r>
              <a:rPr lang="fr-CH" b="1" dirty="0" smtClean="0">
                <a:solidFill>
                  <a:schemeClr val="bg1"/>
                </a:solidFill>
              </a:rPr>
              <a:t> </a:t>
            </a:r>
            <a:r>
              <a:rPr lang="fr-CH" b="1" dirty="0" err="1" smtClean="0">
                <a:solidFill>
                  <a:schemeClr val="bg1"/>
                </a:solidFill>
              </a:rPr>
              <a:t>there</a:t>
            </a:r>
            <a:r>
              <a:rPr lang="fr-CH" b="1" dirty="0" smtClean="0">
                <a:solidFill>
                  <a:schemeClr val="bg1"/>
                </a:solidFill>
              </a:rPr>
              <a:t> </a:t>
            </a:r>
            <a:r>
              <a:rPr lang="fr-CH" b="1" dirty="0" err="1" smtClean="0">
                <a:solidFill>
                  <a:schemeClr val="bg1"/>
                </a:solidFill>
              </a:rPr>
              <a:t>be</a:t>
            </a:r>
            <a:r>
              <a:rPr lang="fr-CH" b="1" dirty="0" smtClean="0">
                <a:solidFill>
                  <a:schemeClr val="bg1"/>
                </a:solidFill>
              </a:rPr>
              <a:t> </a:t>
            </a:r>
            <a:r>
              <a:rPr lang="fr-CH" b="1" dirty="0" err="1" smtClean="0">
                <a:solidFill>
                  <a:schemeClr val="bg1"/>
                </a:solidFill>
              </a:rPr>
              <a:t>virtue</a:t>
            </a:r>
            <a:r>
              <a:rPr lang="fr-CH" b="1" dirty="0" smtClean="0">
                <a:solidFill>
                  <a:schemeClr val="bg1"/>
                </a:solidFill>
              </a:rPr>
              <a:t> </a:t>
            </a:r>
            <a:r>
              <a:rPr lang="fr-CH" b="1" dirty="0" err="1" smtClean="0">
                <a:solidFill>
                  <a:schemeClr val="bg1"/>
                </a:solidFill>
              </a:rPr>
              <a:t>without</a:t>
            </a:r>
            <a:r>
              <a:rPr lang="fr-CH" b="1" dirty="0" smtClean="0">
                <a:solidFill>
                  <a:schemeClr val="bg1"/>
                </a:solidFill>
              </a:rPr>
              <a:t> </a:t>
            </a:r>
            <a:r>
              <a:rPr lang="fr-CH" b="1" dirty="0" err="1" smtClean="0">
                <a:solidFill>
                  <a:schemeClr val="bg1"/>
                </a:solidFill>
              </a:rPr>
              <a:t>these</a:t>
            </a:r>
            <a:r>
              <a:rPr lang="fr-CH" b="1" dirty="0" smtClean="0">
                <a:solidFill>
                  <a:schemeClr val="bg1"/>
                </a:solidFill>
              </a:rPr>
              <a:t>?’ (78</a:t>
            </a:r>
            <a:r>
              <a:rPr lang="fr-CH" b="1" baseline="30000" dirty="0">
                <a:solidFill>
                  <a:schemeClr val="bg1"/>
                </a:solidFill>
              </a:rPr>
              <a:t>e</a:t>
            </a:r>
            <a:r>
              <a:rPr lang="fr-CH" b="1" dirty="0" smtClean="0">
                <a:solidFill>
                  <a:schemeClr val="bg1"/>
                </a:solidFill>
              </a:rPr>
              <a:t>)</a:t>
            </a:r>
          </a:p>
          <a:p>
            <a:r>
              <a:rPr lang="fr-CH" dirty="0" err="1" smtClean="0"/>
              <a:t>Meno</a:t>
            </a:r>
            <a:r>
              <a:rPr lang="fr-CH" dirty="0" smtClean="0"/>
              <a:t> </a:t>
            </a:r>
            <a:r>
              <a:rPr lang="fr-CH" dirty="0" err="1" smtClean="0"/>
              <a:t>then</a:t>
            </a:r>
            <a:r>
              <a:rPr lang="fr-CH" dirty="0" smtClean="0"/>
              <a:t> has to admit </a:t>
            </a:r>
            <a:r>
              <a:rPr lang="fr-CH" dirty="0" err="1" smtClean="0"/>
              <a:t>that</a:t>
            </a:r>
            <a:r>
              <a:rPr lang="fr-CH" dirty="0" smtClean="0"/>
              <a:t> good </a:t>
            </a:r>
            <a:r>
              <a:rPr lang="fr-CH" dirty="0" err="1" smtClean="0"/>
              <a:t>things</a:t>
            </a:r>
            <a:r>
              <a:rPr lang="fr-CH" dirty="0" smtClean="0"/>
              <a:t> have to </a:t>
            </a:r>
            <a:r>
              <a:rPr lang="fr-CH" dirty="0" err="1" smtClean="0"/>
              <a:t>be</a:t>
            </a:r>
            <a:r>
              <a:rPr lang="fr-CH" dirty="0" smtClean="0"/>
              <a:t> </a:t>
            </a:r>
            <a:r>
              <a:rPr lang="fr-CH" dirty="0" err="1" smtClean="0"/>
              <a:t>secured</a:t>
            </a:r>
            <a:r>
              <a:rPr lang="fr-CH" dirty="0" smtClean="0"/>
              <a:t> via justice (79b)</a:t>
            </a:r>
          </a:p>
          <a:p>
            <a:endParaRPr lang="en-US" dirty="0" smtClean="0"/>
          </a:p>
          <a:p>
            <a:endParaRPr lang="en-US" dirty="0"/>
          </a:p>
        </p:txBody>
      </p:sp>
    </p:spTree>
    <p:extLst>
      <p:ext uri="{BB962C8B-B14F-4D97-AF65-F5344CB8AC3E}">
        <p14:creationId xmlns:p14="http://schemas.microsoft.com/office/powerpoint/2010/main" val="60216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virtue? III </a:t>
            </a:r>
            <a:r>
              <a:rPr lang="mr-IN" dirty="0"/>
              <a:t>–</a:t>
            </a:r>
            <a:r>
              <a:rPr lang="en-US" dirty="0"/>
              <a:t> virtue as the power to acquire beautiful things</a:t>
            </a:r>
          </a:p>
        </p:txBody>
      </p:sp>
      <p:sp>
        <p:nvSpPr>
          <p:cNvPr id="3" name="Content Placeholder 2"/>
          <p:cNvSpPr>
            <a:spLocks noGrp="1"/>
          </p:cNvSpPr>
          <p:nvPr>
            <p:ph idx="1"/>
          </p:nvPr>
        </p:nvSpPr>
        <p:spPr/>
        <p:txBody>
          <a:bodyPr/>
          <a:lstStyle/>
          <a:p>
            <a:r>
              <a:rPr lang="en-US" dirty="0" smtClean="0"/>
              <a:t>Once again, </a:t>
            </a:r>
            <a:r>
              <a:rPr lang="en-US" dirty="0" err="1" smtClean="0"/>
              <a:t>Meno’s</a:t>
            </a:r>
            <a:r>
              <a:rPr lang="en-US" dirty="0" smtClean="0"/>
              <a:t> argument is proved to be circular with justice as a virtue being used to define what virtue is (79b-d) </a:t>
            </a:r>
            <a:r>
              <a:rPr lang="mr-IN" dirty="0" smtClean="0"/>
              <a:t>–</a:t>
            </a:r>
            <a:r>
              <a:rPr lang="en-US" dirty="0" smtClean="0"/>
              <a:t> and Socrates tells him off</a:t>
            </a:r>
            <a:r>
              <a:rPr lang="mr-IN" dirty="0" smtClean="0"/>
              <a:t>…</a:t>
            </a:r>
            <a:endParaRPr lang="fr-CH" dirty="0" smtClean="0"/>
          </a:p>
          <a:p>
            <a:r>
              <a:rPr lang="fr-CH" b="1" dirty="0" smtClean="0">
                <a:solidFill>
                  <a:schemeClr val="bg1"/>
                </a:solidFill>
              </a:rPr>
              <a:t>‘</a:t>
            </a:r>
            <a:r>
              <a:rPr lang="fr-CH" b="1" dirty="0" err="1" smtClean="0">
                <a:solidFill>
                  <a:schemeClr val="bg1"/>
                </a:solidFill>
              </a:rPr>
              <a:t>Surely</a:t>
            </a:r>
            <a:r>
              <a:rPr lang="fr-CH" b="1" dirty="0" smtClean="0">
                <a:solidFill>
                  <a:schemeClr val="bg1"/>
                </a:solidFill>
              </a:rPr>
              <a:t>, </a:t>
            </a:r>
            <a:r>
              <a:rPr lang="fr-CH" b="1" dirty="0" err="1" smtClean="0">
                <a:solidFill>
                  <a:schemeClr val="bg1"/>
                </a:solidFill>
              </a:rPr>
              <a:t>my</a:t>
            </a:r>
            <a:r>
              <a:rPr lang="fr-CH" b="1" dirty="0" smtClean="0">
                <a:solidFill>
                  <a:schemeClr val="bg1"/>
                </a:solidFill>
              </a:rPr>
              <a:t> good sir, </a:t>
            </a:r>
            <a:r>
              <a:rPr lang="fr-CH" b="1" dirty="0" err="1" smtClean="0">
                <a:solidFill>
                  <a:schemeClr val="bg1"/>
                </a:solidFill>
              </a:rPr>
              <a:t>you</a:t>
            </a:r>
            <a:r>
              <a:rPr lang="fr-CH" b="1" dirty="0" smtClean="0">
                <a:solidFill>
                  <a:schemeClr val="bg1"/>
                </a:solidFill>
              </a:rPr>
              <a:t> must not </a:t>
            </a:r>
            <a:r>
              <a:rPr lang="fr-CH" b="1" dirty="0" err="1" smtClean="0">
                <a:solidFill>
                  <a:schemeClr val="bg1"/>
                </a:solidFill>
              </a:rPr>
              <a:t>think</a:t>
            </a:r>
            <a:r>
              <a:rPr lang="fr-CH" b="1" dirty="0" smtClean="0">
                <a:solidFill>
                  <a:schemeClr val="bg1"/>
                </a:solidFill>
              </a:rPr>
              <a:t>, </a:t>
            </a:r>
            <a:r>
              <a:rPr lang="fr-CH" b="1" dirty="0" err="1" smtClean="0">
                <a:solidFill>
                  <a:schemeClr val="bg1"/>
                </a:solidFill>
              </a:rPr>
              <a:t>while</a:t>
            </a:r>
            <a:r>
              <a:rPr lang="fr-CH" b="1" dirty="0" smtClean="0">
                <a:solidFill>
                  <a:schemeClr val="bg1"/>
                </a:solidFill>
              </a:rPr>
              <a:t> the nature of </a:t>
            </a:r>
            <a:r>
              <a:rPr lang="fr-CH" b="1" dirty="0" err="1" smtClean="0">
                <a:solidFill>
                  <a:schemeClr val="bg1"/>
                </a:solidFill>
              </a:rPr>
              <a:t>virtue</a:t>
            </a:r>
            <a:r>
              <a:rPr lang="fr-CH" b="1" dirty="0" smtClean="0">
                <a:solidFill>
                  <a:schemeClr val="bg1"/>
                </a:solidFill>
              </a:rPr>
              <a:t> as a </a:t>
            </a:r>
            <a:r>
              <a:rPr lang="fr-CH" b="1" dirty="0" err="1" smtClean="0">
                <a:solidFill>
                  <a:schemeClr val="bg1"/>
                </a:solidFill>
              </a:rPr>
              <a:t>whole</a:t>
            </a:r>
            <a:r>
              <a:rPr lang="fr-CH" b="1" dirty="0" smtClean="0">
                <a:solidFill>
                  <a:schemeClr val="bg1"/>
                </a:solidFill>
              </a:rPr>
              <a:t> </a:t>
            </a:r>
            <a:r>
              <a:rPr lang="fr-CH" b="1" dirty="0" err="1" smtClean="0">
                <a:solidFill>
                  <a:schemeClr val="bg1"/>
                </a:solidFill>
              </a:rPr>
              <a:t>is</a:t>
            </a:r>
            <a:r>
              <a:rPr lang="fr-CH" b="1" dirty="0" smtClean="0">
                <a:solidFill>
                  <a:schemeClr val="bg1"/>
                </a:solidFill>
              </a:rPr>
              <a:t> </a:t>
            </a:r>
            <a:r>
              <a:rPr lang="fr-CH" b="1" dirty="0" err="1" smtClean="0">
                <a:solidFill>
                  <a:schemeClr val="bg1"/>
                </a:solidFill>
              </a:rPr>
              <a:t>still</a:t>
            </a:r>
            <a:r>
              <a:rPr lang="fr-CH" b="1" dirty="0" smtClean="0">
                <a:solidFill>
                  <a:schemeClr val="bg1"/>
                </a:solidFill>
              </a:rPr>
              <a:t> </a:t>
            </a:r>
            <a:r>
              <a:rPr lang="fr-CH" b="1" dirty="0" err="1" smtClean="0">
                <a:solidFill>
                  <a:schemeClr val="bg1"/>
                </a:solidFill>
              </a:rPr>
              <a:t>under</a:t>
            </a:r>
            <a:r>
              <a:rPr lang="fr-CH" b="1" dirty="0" smtClean="0">
                <a:solidFill>
                  <a:schemeClr val="bg1"/>
                </a:solidFill>
              </a:rPr>
              <a:t> </a:t>
            </a:r>
            <a:r>
              <a:rPr lang="fr-CH" b="1" dirty="0" err="1" smtClean="0">
                <a:solidFill>
                  <a:schemeClr val="bg1"/>
                </a:solidFill>
              </a:rPr>
              <a:t>enquiry</a:t>
            </a:r>
            <a:r>
              <a:rPr lang="fr-CH" b="1" dirty="0" smtClean="0">
                <a:solidFill>
                  <a:schemeClr val="bg1"/>
                </a:solidFill>
              </a:rPr>
              <a:t>, </a:t>
            </a:r>
            <a:r>
              <a:rPr lang="fr-CH" b="1" dirty="0" err="1" smtClean="0">
                <a:solidFill>
                  <a:schemeClr val="bg1"/>
                </a:solidFill>
              </a:rPr>
              <a:t>that</a:t>
            </a:r>
            <a:r>
              <a:rPr lang="fr-CH" b="1" dirty="0" smtClean="0">
                <a:solidFill>
                  <a:schemeClr val="bg1"/>
                </a:solidFill>
              </a:rPr>
              <a:t> by </a:t>
            </a:r>
            <a:r>
              <a:rPr lang="fr-CH" b="1" dirty="0" err="1" smtClean="0">
                <a:solidFill>
                  <a:schemeClr val="bg1"/>
                </a:solidFill>
              </a:rPr>
              <a:t>answering</a:t>
            </a:r>
            <a:r>
              <a:rPr lang="fr-CH" b="1" dirty="0" smtClean="0">
                <a:solidFill>
                  <a:schemeClr val="bg1"/>
                </a:solidFill>
              </a:rPr>
              <a:t> in </a:t>
            </a:r>
            <a:r>
              <a:rPr lang="fr-CH" b="1" dirty="0" err="1" smtClean="0">
                <a:solidFill>
                  <a:schemeClr val="bg1"/>
                </a:solidFill>
              </a:rPr>
              <a:t>terms</a:t>
            </a:r>
            <a:r>
              <a:rPr lang="fr-CH" b="1" dirty="0" smtClean="0">
                <a:solidFill>
                  <a:schemeClr val="bg1"/>
                </a:solidFill>
              </a:rPr>
              <a:t> of the parts of </a:t>
            </a:r>
            <a:r>
              <a:rPr lang="fr-CH" b="1" dirty="0" err="1" smtClean="0">
                <a:solidFill>
                  <a:schemeClr val="bg1"/>
                </a:solidFill>
              </a:rPr>
              <a:t>virtue</a:t>
            </a:r>
            <a:r>
              <a:rPr lang="fr-CH" b="1" dirty="0" smtClean="0">
                <a:solidFill>
                  <a:schemeClr val="bg1"/>
                </a:solidFill>
              </a:rPr>
              <a:t> </a:t>
            </a:r>
            <a:r>
              <a:rPr lang="fr-CH" b="1" dirty="0" err="1" smtClean="0">
                <a:solidFill>
                  <a:schemeClr val="bg1"/>
                </a:solidFill>
              </a:rPr>
              <a:t>you</a:t>
            </a:r>
            <a:r>
              <a:rPr lang="fr-CH" b="1" dirty="0" smtClean="0">
                <a:solidFill>
                  <a:schemeClr val="bg1"/>
                </a:solidFill>
              </a:rPr>
              <a:t> </a:t>
            </a:r>
            <a:r>
              <a:rPr lang="fr-CH" b="1" dirty="0" err="1" smtClean="0">
                <a:solidFill>
                  <a:schemeClr val="bg1"/>
                </a:solidFill>
              </a:rPr>
              <a:t>can</a:t>
            </a:r>
            <a:r>
              <a:rPr lang="fr-CH" b="1" dirty="0" smtClean="0">
                <a:solidFill>
                  <a:schemeClr val="bg1"/>
                </a:solidFill>
              </a:rPr>
              <a:t> </a:t>
            </a:r>
            <a:r>
              <a:rPr lang="fr-CH" b="1" dirty="0" err="1" smtClean="0">
                <a:solidFill>
                  <a:schemeClr val="bg1"/>
                </a:solidFill>
              </a:rPr>
              <a:t>make</a:t>
            </a:r>
            <a:r>
              <a:rPr lang="fr-CH" b="1" dirty="0" smtClean="0">
                <a:solidFill>
                  <a:schemeClr val="bg1"/>
                </a:solidFill>
              </a:rPr>
              <a:t> </a:t>
            </a:r>
            <a:r>
              <a:rPr lang="fr-CH" b="1" dirty="0" err="1" smtClean="0">
                <a:solidFill>
                  <a:schemeClr val="bg1"/>
                </a:solidFill>
              </a:rPr>
              <a:t>its</a:t>
            </a:r>
            <a:r>
              <a:rPr lang="fr-CH" b="1" dirty="0" smtClean="0">
                <a:solidFill>
                  <a:schemeClr val="bg1"/>
                </a:solidFill>
              </a:rPr>
              <a:t> nature </a:t>
            </a:r>
            <a:r>
              <a:rPr lang="fr-CH" b="1" dirty="0" err="1" smtClean="0">
                <a:solidFill>
                  <a:schemeClr val="bg1"/>
                </a:solidFill>
              </a:rPr>
              <a:t>clear</a:t>
            </a:r>
            <a:r>
              <a:rPr lang="fr-CH" b="1" dirty="0" smtClean="0">
                <a:solidFill>
                  <a:schemeClr val="bg1"/>
                </a:solidFill>
              </a:rPr>
              <a:t> to </a:t>
            </a:r>
            <a:r>
              <a:rPr lang="fr-CH" b="1" dirty="0" err="1" smtClean="0">
                <a:solidFill>
                  <a:schemeClr val="bg1"/>
                </a:solidFill>
              </a:rPr>
              <a:t>anyone</a:t>
            </a:r>
            <a:r>
              <a:rPr lang="fr-CH" b="1" dirty="0" smtClean="0">
                <a:solidFill>
                  <a:schemeClr val="bg1"/>
                </a:solidFill>
              </a:rPr>
              <a:t> or </a:t>
            </a:r>
            <a:r>
              <a:rPr lang="fr-CH" b="1" dirty="0" err="1" smtClean="0">
                <a:solidFill>
                  <a:schemeClr val="bg1"/>
                </a:solidFill>
              </a:rPr>
              <a:t>make</a:t>
            </a:r>
            <a:r>
              <a:rPr lang="fr-CH" b="1" dirty="0" smtClean="0">
                <a:solidFill>
                  <a:schemeClr val="bg1"/>
                </a:solidFill>
              </a:rPr>
              <a:t> </a:t>
            </a:r>
            <a:r>
              <a:rPr lang="fr-CH" b="1" dirty="0" err="1" smtClean="0">
                <a:solidFill>
                  <a:schemeClr val="bg1"/>
                </a:solidFill>
              </a:rPr>
              <a:t>anything</a:t>
            </a:r>
            <a:r>
              <a:rPr lang="fr-CH" b="1" dirty="0" smtClean="0">
                <a:solidFill>
                  <a:schemeClr val="bg1"/>
                </a:solidFill>
              </a:rPr>
              <a:t> </a:t>
            </a:r>
            <a:r>
              <a:rPr lang="fr-CH" b="1" dirty="0" err="1" smtClean="0">
                <a:solidFill>
                  <a:schemeClr val="bg1"/>
                </a:solidFill>
              </a:rPr>
              <a:t>else</a:t>
            </a:r>
            <a:r>
              <a:rPr lang="fr-CH" b="1" dirty="0" smtClean="0">
                <a:solidFill>
                  <a:schemeClr val="bg1"/>
                </a:solidFill>
              </a:rPr>
              <a:t> </a:t>
            </a:r>
            <a:r>
              <a:rPr lang="fr-CH" b="1" dirty="0" err="1" smtClean="0">
                <a:solidFill>
                  <a:schemeClr val="bg1"/>
                </a:solidFill>
              </a:rPr>
              <a:t>clear</a:t>
            </a:r>
            <a:r>
              <a:rPr lang="fr-CH" b="1" dirty="0" smtClean="0">
                <a:solidFill>
                  <a:schemeClr val="bg1"/>
                </a:solidFill>
              </a:rPr>
              <a:t> by </a:t>
            </a:r>
            <a:r>
              <a:rPr lang="fr-CH" b="1" dirty="0" err="1" smtClean="0">
                <a:solidFill>
                  <a:schemeClr val="bg1"/>
                </a:solidFill>
              </a:rPr>
              <a:t>speaking</a:t>
            </a:r>
            <a:r>
              <a:rPr lang="fr-CH" b="1" dirty="0" smtClean="0">
                <a:solidFill>
                  <a:schemeClr val="bg1"/>
                </a:solidFill>
              </a:rPr>
              <a:t> in </a:t>
            </a:r>
            <a:r>
              <a:rPr lang="fr-CH" b="1" dirty="0" err="1" smtClean="0">
                <a:solidFill>
                  <a:schemeClr val="bg1"/>
                </a:solidFill>
              </a:rPr>
              <a:t>this</a:t>
            </a:r>
            <a:r>
              <a:rPr lang="fr-CH" b="1" dirty="0" smtClean="0">
                <a:solidFill>
                  <a:schemeClr val="bg1"/>
                </a:solidFill>
              </a:rPr>
              <a:t> </a:t>
            </a:r>
            <a:r>
              <a:rPr lang="fr-CH" b="1" dirty="0" err="1" smtClean="0">
                <a:solidFill>
                  <a:schemeClr val="bg1"/>
                </a:solidFill>
              </a:rPr>
              <a:t>way</a:t>
            </a:r>
            <a:r>
              <a:rPr lang="fr-CH" b="1" dirty="0" smtClean="0">
                <a:solidFill>
                  <a:schemeClr val="bg1"/>
                </a:solidFill>
              </a:rPr>
              <a:t>, but </a:t>
            </a:r>
            <a:r>
              <a:rPr lang="fr-CH" b="1" dirty="0" err="1" smtClean="0">
                <a:solidFill>
                  <a:schemeClr val="bg1"/>
                </a:solidFill>
              </a:rPr>
              <a:t>only</a:t>
            </a:r>
            <a:r>
              <a:rPr lang="fr-CH" b="1" dirty="0" smtClean="0">
                <a:solidFill>
                  <a:schemeClr val="bg1"/>
                </a:solidFill>
              </a:rPr>
              <a:t> </a:t>
            </a:r>
            <a:r>
              <a:rPr lang="fr-CH" b="1" dirty="0" err="1" smtClean="0">
                <a:solidFill>
                  <a:schemeClr val="bg1"/>
                </a:solidFill>
              </a:rPr>
              <a:t>that</a:t>
            </a:r>
            <a:r>
              <a:rPr lang="fr-CH" b="1" dirty="0" smtClean="0">
                <a:solidFill>
                  <a:schemeClr val="bg1"/>
                </a:solidFill>
              </a:rPr>
              <a:t> the </a:t>
            </a:r>
            <a:r>
              <a:rPr lang="fr-CH" b="1" dirty="0" err="1" smtClean="0">
                <a:solidFill>
                  <a:schemeClr val="bg1"/>
                </a:solidFill>
              </a:rPr>
              <a:t>same</a:t>
            </a:r>
            <a:r>
              <a:rPr lang="fr-CH" b="1" dirty="0" smtClean="0">
                <a:solidFill>
                  <a:schemeClr val="bg1"/>
                </a:solidFill>
              </a:rPr>
              <a:t> question must </a:t>
            </a:r>
            <a:r>
              <a:rPr lang="fr-CH" b="1" dirty="0" err="1" smtClean="0">
                <a:solidFill>
                  <a:schemeClr val="bg1"/>
                </a:solidFill>
              </a:rPr>
              <a:t>be</a:t>
            </a:r>
            <a:r>
              <a:rPr lang="fr-CH" b="1" dirty="0" smtClean="0">
                <a:solidFill>
                  <a:schemeClr val="bg1"/>
                </a:solidFill>
              </a:rPr>
              <a:t> put to </a:t>
            </a:r>
            <a:r>
              <a:rPr lang="fr-CH" b="1" dirty="0" err="1" smtClean="0">
                <a:solidFill>
                  <a:schemeClr val="bg1"/>
                </a:solidFill>
              </a:rPr>
              <a:t>you</a:t>
            </a:r>
            <a:r>
              <a:rPr lang="fr-CH" b="1" dirty="0" smtClean="0">
                <a:solidFill>
                  <a:schemeClr val="bg1"/>
                </a:solidFill>
              </a:rPr>
              <a:t> </a:t>
            </a:r>
            <a:r>
              <a:rPr lang="fr-CH" b="1" dirty="0" err="1" smtClean="0">
                <a:solidFill>
                  <a:schemeClr val="bg1"/>
                </a:solidFill>
              </a:rPr>
              <a:t>again</a:t>
            </a:r>
            <a:r>
              <a:rPr lang="mr-IN" b="1" dirty="0" smtClean="0">
                <a:solidFill>
                  <a:schemeClr val="bg1"/>
                </a:solidFill>
              </a:rPr>
              <a:t>…</a:t>
            </a:r>
            <a:r>
              <a:rPr lang="fr-CH" b="1" dirty="0" smtClean="0">
                <a:solidFill>
                  <a:schemeClr val="bg1"/>
                </a:solidFill>
              </a:rPr>
              <a:t>’ (79</a:t>
            </a:r>
            <a:r>
              <a:rPr lang="fr-CH" b="1" baseline="30000" dirty="0" smtClean="0">
                <a:solidFill>
                  <a:schemeClr val="bg1"/>
                </a:solidFill>
              </a:rPr>
              <a:t>e</a:t>
            </a:r>
            <a:r>
              <a:rPr lang="fr-CH" b="1" dirty="0" smtClean="0">
                <a:solidFill>
                  <a:schemeClr val="bg1"/>
                </a:solidFill>
              </a:rPr>
              <a:t>)</a:t>
            </a:r>
            <a:endParaRPr lang="en-US" b="1" dirty="0">
              <a:solidFill>
                <a:schemeClr val="bg1"/>
              </a:solidFill>
            </a:endParaRPr>
          </a:p>
        </p:txBody>
      </p:sp>
    </p:spTree>
    <p:extLst>
      <p:ext uri="{BB962C8B-B14F-4D97-AF65-F5344CB8AC3E}">
        <p14:creationId xmlns:p14="http://schemas.microsoft.com/office/powerpoint/2010/main" val="133216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186837"/>
          </a:xfrm>
        </p:spPr>
        <p:txBody>
          <a:bodyPr/>
          <a:lstStyle/>
          <a:p>
            <a:r>
              <a:rPr lang="en-US" dirty="0" smtClean="0"/>
              <a:t>So, what is virtue?!</a:t>
            </a:r>
            <a:endParaRPr lang="en-US" dirty="0"/>
          </a:p>
        </p:txBody>
      </p:sp>
      <p:sp>
        <p:nvSpPr>
          <p:cNvPr id="3" name="Content Placeholder 2"/>
          <p:cNvSpPr>
            <a:spLocks noGrp="1"/>
          </p:cNvSpPr>
          <p:nvPr>
            <p:ph idx="1"/>
          </p:nvPr>
        </p:nvSpPr>
        <p:spPr>
          <a:xfrm>
            <a:off x="1141412" y="1805355"/>
            <a:ext cx="10136188" cy="4853354"/>
          </a:xfrm>
        </p:spPr>
        <p:txBody>
          <a:bodyPr>
            <a:normAutofit fontScale="92500"/>
          </a:bodyPr>
          <a:lstStyle/>
          <a:p>
            <a:r>
              <a:rPr lang="en-US" dirty="0" smtClean="0"/>
              <a:t>As happens with many of Plato’s early Socratic dialogues, what we are therefore left with after the first half  is an inconclusive conclusion which has been </a:t>
            </a:r>
            <a:r>
              <a:rPr lang="en-US" dirty="0" err="1" smtClean="0"/>
              <a:t>characterised</a:t>
            </a:r>
            <a:r>
              <a:rPr lang="en-US" dirty="0" smtClean="0"/>
              <a:t> by Socrates besting an opponent</a:t>
            </a:r>
          </a:p>
          <a:p>
            <a:r>
              <a:rPr lang="en-US" dirty="0" smtClean="0"/>
              <a:t>However, what we have gleaned also points towards his later ‘middle stage’ works with allusions to what would become the Forms </a:t>
            </a:r>
            <a:r>
              <a:rPr lang="mr-IN" dirty="0" smtClean="0"/>
              <a:t>–</a:t>
            </a:r>
            <a:r>
              <a:rPr lang="en-US" dirty="0" smtClean="0"/>
              <a:t> Socrates’ explanations of what </a:t>
            </a:r>
            <a:r>
              <a:rPr lang="en-US" dirty="0" err="1" smtClean="0"/>
              <a:t>colour</a:t>
            </a:r>
            <a:r>
              <a:rPr lang="en-US" dirty="0" smtClean="0"/>
              <a:t> and shape are for, instance, can easily be linked to his ideas in </a:t>
            </a:r>
            <a:r>
              <a:rPr lang="en-US" dirty="0" err="1" smtClean="0"/>
              <a:t>Phaedo</a:t>
            </a:r>
            <a:r>
              <a:rPr lang="en-US" dirty="0" smtClean="0"/>
              <a:t> and then The Republic</a:t>
            </a:r>
            <a:r>
              <a:rPr lang="mr-IN" dirty="0" smtClean="0"/>
              <a:t>…</a:t>
            </a:r>
            <a:endParaRPr lang="fr-CH" dirty="0" smtClean="0"/>
          </a:p>
          <a:p>
            <a:r>
              <a:rPr lang="fr-CH" dirty="0" err="1" smtClean="0"/>
              <a:t>Moreover</a:t>
            </a:r>
            <a:r>
              <a:rPr lang="fr-CH" dirty="0" smtClean="0"/>
              <a:t>, </a:t>
            </a:r>
            <a:r>
              <a:rPr lang="fr-CH" dirty="0" err="1" smtClean="0"/>
              <a:t>what</a:t>
            </a:r>
            <a:r>
              <a:rPr lang="fr-CH" dirty="0" smtClean="0"/>
              <a:t> </a:t>
            </a:r>
            <a:r>
              <a:rPr lang="fr-CH" dirty="0" err="1" smtClean="0"/>
              <a:t>happens</a:t>
            </a:r>
            <a:r>
              <a:rPr lang="fr-CH" dirty="0" smtClean="0"/>
              <a:t> </a:t>
            </a:r>
            <a:r>
              <a:rPr lang="fr-CH" dirty="0" err="1" smtClean="0"/>
              <a:t>next</a:t>
            </a:r>
            <a:r>
              <a:rPr lang="fr-CH" dirty="0" smtClean="0"/>
              <a:t> </a:t>
            </a:r>
            <a:r>
              <a:rPr lang="fr-CH" dirty="0" err="1" smtClean="0"/>
              <a:t>is</a:t>
            </a:r>
            <a:r>
              <a:rPr lang="fr-CH" dirty="0" smtClean="0"/>
              <a:t> </a:t>
            </a:r>
            <a:r>
              <a:rPr lang="fr-CH" dirty="0" err="1" smtClean="0"/>
              <a:t>what</a:t>
            </a:r>
            <a:r>
              <a:rPr lang="fr-CH" dirty="0" smtClean="0"/>
              <a:t> </a:t>
            </a:r>
            <a:r>
              <a:rPr lang="fr-CH" dirty="0" err="1" smtClean="0"/>
              <a:t>makes</a:t>
            </a:r>
            <a:r>
              <a:rPr lang="fr-CH" dirty="0" smtClean="0"/>
              <a:t> </a:t>
            </a:r>
            <a:r>
              <a:rPr lang="fr-CH" dirty="0" err="1" smtClean="0"/>
              <a:t>Meno</a:t>
            </a:r>
            <a:r>
              <a:rPr lang="fr-CH" dirty="0" smtClean="0"/>
              <a:t> </a:t>
            </a:r>
            <a:r>
              <a:rPr lang="fr-CH" dirty="0" err="1" smtClean="0"/>
              <a:t>such</a:t>
            </a:r>
            <a:r>
              <a:rPr lang="fr-CH" dirty="0" smtClean="0"/>
              <a:t> a bridge </a:t>
            </a:r>
            <a:r>
              <a:rPr lang="fr-CH" dirty="0" err="1" smtClean="0"/>
              <a:t>between</a:t>
            </a:r>
            <a:r>
              <a:rPr lang="fr-CH" dirty="0" smtClean="0"/>
              <a:t> </a:t>
            </a:r>
            <a:r>
              <a:rPr lang="fr-CH" dirty="0" err="1" smtClean="0"/>
              <a:t>his</a:t>
            </a:r>
            <a:r>
              <a:rPr lang="fr-CH" dirty="0" smtClean="0"/>
              <a:t> </a:t>
            </a:r>
            <a:r>
              <a:rPr lang="fr-CH" dirty="0" err="1" smtClean="0"/>
              <a:t>early</a:t>
            </a:r>
            <a:r>
              <a:rPr lang="fr-CH" dirty="0" smtClean="0"/>
              <a:t> and middle stage </a:t>
            </a:r>
            <a:r>
              <a:rPr lang="fr-CH" dirty="0" err="1" smtClean="0"/>
              <a:t>writings</a:t>
            </a:r>
            <a:r>
              <a:rPr lang="fr-CH" dirty="0" smtClean="0"/>
              <a:t> </a:t>
            </a:r>
            <a:r>
              <a:rPr lang="mr-IN" dirty="0" smtClean="0"/>
              <a:t>–</a:t>
            </a:r>
            <a:r>
              <a:rPr lang="fr-CH" dirty="0" smtClean="0"/>
              <a:t> </a:t>
            </a:r>
            <a:r>
              <a:rPr lang="fr-CH" dirty="0" err="1" smtClean="0"/>
              <a:t>what</a:t>
            </a:r>
            <a:r>
              <a:rPr lang="fr-CH" dirty="0" smtClean="0"/>
              <a:t> </a:t>
            </a:r>
            <a:r>
              <a:rPr lang="fr-CH" dirty="0" err="1" smtClean="0"/>
              <a:t>happens</a:t>
            </a:r>
            <a:r>
              <a:rPr lang="fr-CH" dirty="0" smtClean="0"/>
              <a:t> </a:t>
            </a:r>
            <a:r>
              <a:rPr lang="fr-CH" dirty="0" err="1" smtClean="0"/>
              <a:t>next</a:t>
            </a:r>
            <a:r>
              <a:rPr lang="fr-CH" dirty="0" smtClean="0"/>
              <a:t> </a:t>
            </a:r>
            <a:r>
              <a:rPr lang="fr-CH" dirty="0" err="1" smtClean="0"/>
              <a:t>is</a:t>
            </a:r>
            <a:r>
              <a:rPr lang="fr-CH" dirty="0" smtClean="0"/>
              <a:t> </a:t>
            </a:r>
            <a:r>
              <a:rPr lang="fr-CH" dirty="0" err="1" smtClean="0"/>
              <a:t>that</a:t>
            </a:r>
            <a:r>
              <a:rPr lang="fr-CH" dirty="0" smtClean="0"/>
              <a:t> </a:t>
            </a:r>
            <a:r>
              <a:rPr lang="fr-CH" dirty="0" err="1" smtClean="0"/>
              <a:t>Meno</a:t>
            </a:r>
            <a:r>
              <a:rPr lang="fr-CH" dirty="0" smtClean="0"/>
              <a:t> bites back and </a:t>
            </a:r>
            <a:r>
              <a:rPr lang="fr-CH" dirty="0" err="1" smtClean="0"/>
              <a:t>presents</a:t>
            </a:r>
            <a:r>
              <a:rPr lang="fr-CH" dirty="0" smtClean="0"/>
              <a:t> </a:t>
            </a:r>
            <a:r>
              <a:rPr lang="fr-CH" dirty="0" err="1" smtClean="0"/>
              <a:t>Socrates</a:t>
            </a:r>
            <a:r>
              <a:rPr lang="fr-CH" dirty="0" smtClean="0"/>
              <a:t> </a:t>
            </a:r>
            <a:r>
              <a:rPr lang="fr-CH" dirty="0" err="1" smtClean="0"/>
              <a:t>with</a:t>
            </a:r>
            <a:r>
              <a:rPr lang="fr-CH" dirty="0" smtClean="0"/>
              <a:t> a </a:t>
            </a:r>
            <a:r>
              <a:rPr lang="fr-CH" dirty="0" err="1" smtClean="0"/>
              <a:t>paradoxical</a:t>
            </a:r>
            <a:r>
              <a:rPr lang="fr-CH" dirty="0" smtClean="0"/>
              <a:t> puzzle, a situation </a:t>
            </a:r>
            <a:r>
              <a:rPr lang="fr-CH" dirty="0" err="1" smtClean="0"/>
              <a:t>which</a:t>
            </a:r>
            <a:r>
              <a:rPr lang="fr-CH" dirty="0" smtClean="0"/>
              <a:t> </a:t>
            </a:r>
            <a:r>
              <a:rPr lang="fr-CH" dirty="0" err="1" smtClean="0"/>
              <a:t>sees</a:t>
            </a:r>
            <a:r>
              <a:rPr lang="fr-CH" dirty="0" smtClean="0"/>
              <a:t> </a:t>
            </a:r>
            <a:r>
              <a:rPr lang="fr-CH" dirty="0" err="1" smtClean="0"/>
              <a:t>Plato</a:t>
            </a:r>
            <a:r>
              <a:rPr lang="fr-CH" dirty="0" smtClean="0"/>
              <a:t> </a:t>
            </a:r>
            <a:r>
              <a:rPr lang="fr-CH" dirty="0" err="1" smtClean="0"/>
              <a:t>articulate</a:t>
            </a:r>
            <a:r>
              <a:rPr lang="fr-CH" dirty="0" smtClean="0"/>
              <a:t> </a:t>
            </a:r>
            <a:r>
              <a:rPr lang="fr-CH" dirty="0" err="1" smtClean="0"/>
              <a:t>his</a:t>
            </a:r>
            <a:r>
              <a:rPr lang="fr-CH" dirty="0" smtClean="0"/>
              <a:t> </a:t>
            </a:r>
            <a:r>
              <a:rPr lang="fr-CH" dirty="0" err="1" smtClean="0"/>
              <a:t>own</a:t>
            </a:r>
            <a:r>
              <a:rPr lang="fr-CH" dirty="0" smtClean="0"/>
              <a:t> </a:t>
            </a:r>
            <a:r>
              <a:rPr lang="fr-CH" dirty="0" err="1" smtClean="0"/>
              <a:t>ideas</a:t>
            </a:r>
            <a:r>
              <a:rPr lang="fr-CH" dirty="0" smtClean="0"/>
              <a:t> about the </a:t>
            </a:r>
            <a:r>
              <a:rPr lang="fr-CH" dirty="0" err="1" smtClean="0"/>
              <a:t>innate</a:t>
            </a:r>
            <a:r>
              <a:rPr lang="fr-CH" dirty="0" smtClean="0"/>
              <a:t> nature of </a:t>
            </a:r>
            <a:r>
              <a:rPr lang="fr-CH" dirty="0" err="1" smtClean="0"/>
              <a:t>knowledge</a:t>
            </a:r>
            <a:r>
              <a:rPr lang="fr-CH" dirty="0" smtClean="0"/>
              <a:t> </a:t>
            </a:r>
            <a:r>
              <a:rPr lang="fr-CH" dirty="0" err="1" smtClean="0"/>
              <a:t>which</a:t>
            </a:r>
            <a:r>
              <a:rPr lang="fr-CH" dirty="0" smtClean="0"/>
              <a:t> </a:t>
            </a:r>
            <a:r>
              <a:rPr lang="fr-CH" dirty="0" err="1" smtClean="0"/>
              <a:t>is</a:t>
            </a:r>
            <a:r>
              <a:rPr lang="fr-CH" dirty="0" smtClean="0"/>
              <a:t> </a:t>
            </a:r>
            <a:r>
              <a:rPr lang="fr-CH" dirty="0" err="1" smtClean="0"/>
              <a:t>so</a:t>
            </a:r>
            <a:r>
              <a:rPr lang="fr-CH" dirty="0" smtClean="0"/>
              <a:t> essential to the </a:t>
            </a:r>
            <a:r>
              <a:rPr lang="fr-CH" dirty="0" err="1" smtClean="0"/>
              <a:t>Forms</a:t>
            </a:r>
            <a:r>
              <a:rPr lang="mr-IN" dirty="0" smtClean="0"/>
              <a:t>…</a:t>
            </a:r>
            <a:endParaRPr lang="en-US" dirty="0"/>
          </a:p>
        </p:txBody>
      </p:sp>
    </p:spTree>
    <p:extLst>
      <p:ext uri="{BB962C8B-B14F-4D97-AF65-F5344CB8AC3E}">
        <p14:creationId xmlns:p14="http://schemas.microsoft.com/office/powerpoint/2010/main" val="101619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was </a:t>
            </a:r>
            <a:r>
              <a:rPr lang="en-US" dirty="0" err="1" smtClean="0"/>
              <a:t>meno</a:t>
            </a:r>
            <a:r>
              <a:rPr lang="en-US" dirty="0" smtClean="0"/>
              <a:t>?</a:t>
            </a:r>
            <a:endParaRPr lang="en-US" dirty="0"/>
          </a:p>
        </p:txBody>
      </p:sp>
      <p:sp>
        <p:nvSpPr>
          <p:cNvPr id="3" name="Content Placeholder 2"/>
          <p:cNvSpPr>
            <a:spLocks noGrp="1"/>
          </p:cNvSpPr>
          <p:nvPr>
            <p:ph idx="1"/>
          </p:nvPr>
        </p:nvSpPr>
        <p:spPr>
          <a:xfrm>
            <a:off x="1141412" y="1781908"/>
            <a:ext cx="10464433" cy="4736123"/>
          </a:xfrm>
        </p:spPr>
        <p:txBody>
          <a:bodyPr>
            <a:normAutofit fontScale="92500" lnSpcReduction="10000"/>
          </a:bodyPr>
          <a:lstStyle/>
          <a:p>
            <a:r>
              <a:rPr lang="en-US" dirty="0" smtClean="0"/>
              <a:t>Plato’s </a:t>
            </a:r>
            <a:r>
              <a:rPr lang="en-US" dirty="0" err="1" smtClean="0"/>
              <a:t>Meno</a:t>
            </a:r>
            <a:r>
              <a:rPr lang="en-US" dirty="0" smtClean="0"/>
              <a:t> was a visitor to Athens from his estate in Pharsalus, in Thessaly </a:t>
            </a:r>
          </a:p>
          <a:p>
            <a:r>
              <a:rPr lang="en-US" dirty="0" smtClean="0"/>
              <a:t>In real life, he was indeed a young man from one of the oldest aristocratic families of this area </a:t>
            </a:r>
            <a:r>
              <a:rPr lang="en-US" dirty="0"/>
              <a:t>in </a:t>
            </a:r>
            <a:r>
              <a:rPr lang="en-US" dirty="0" smtClean="0"/>
              <a:t>Northern Greece</a:t>
            </a:r>
          </a:p>
          <a:p>
            <a:r>
              <a:rPr lang="en-US" dirty="0" smtClean="0"/>
              <a:t>Xenophon, the eminent Greek historian, records </a:t>
            </a:r>
            <a:r>
              <a:rPr lang="en-US" dirty="0" err="1" smtClean="0"/>
              <a:t>Meno</a:t>
            </a:r>
            <a:r>
              <a:rPr lang="en-US" dirty="0" smtClean="0"/>
              <a:t> as being an arrogant and unscrupulous young democratic politician willing to do anything to get what he wants</a:t>
            </a:r>
          </a:p>
          <a:p>
            <a:r>
              <a:rPr lang="en-US" dirty="0" smtClean="0"/>
              <a:t>However, alternate viewpoints portray him instead as an able and brave military leader</a:t>
            </a:r>
          </a:p>
          <a:p>
            <a:r>
              <a:rPr lang="en-US" dirty="0" smtClean="0"/>
              <a:t>Also according to the historian Xenophon, he would eventually be captured, tortured and killed whilst on campaign against the Persian King Artaxerxes</a:t>
            </a:r>
          </a:p>
          <a:p>
            <a:r>
              <a:rPr lang="en-US" dirty="0" smtClean="0"/>
              <a:t>However, </a:t>
            </a:r>
            <a:r>
              <a:rPr lang="en-US" dirty="0" err="1" smtClean="0"/>
              <a:t>Ctesias</a:t>
            </a:r>
            <a:r>
              <a:rPr lang="en-US" dirty="0" smtClean="0"/>
              <a:t> who was physician to the Artaxerxes at the time, records him as being spared </a:t>
            </a:r>
            <a:r>
              <a:rPr lang="mr-IN" dirty="0" smtClean="0"/>
              <a:t>–</a:t>
            </a:r>
            <a:r>
              <a:rPr lang="en-US" dirty="0" smtClean="0"/>
              <a:t> such is the joy in dealing with Classical era history sources!</a:t>
            </a:r>
            <a:endParaRPr lang="en-US" dirty="0"/>
          </a:p>
        </p:txBody>
      </p:sp>
    </p:spTree>
    <p:extLst>
      <p:ext uri="{BB962C8B-B14F-4D97-AF65-F5344CB8AC3E}">
        <p14:creationId xmlns:p14="http://schemas.microsoft.com/office/powerpoint/2010/main" val="814903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Plato’s </a:t>
            </a:r>
            <a:r>
              <a:rPr lang="en-US" dirty="0" err="1" smtClean="0"/>
              <a:t>meno</a:t>
            </a:r>
            <a:endParaRPr lang="en-US" dirty="0"/>
          </a:p>
        </p:txBody>
      </p:sp>
      <p:sp>
        <p:nvSpPr>
          <p:cNvPr id="3" name="Content Placeholder 2"/>
          <p:cNvSpPr>
            <a:spLocks noGrp="1"/>
          </p:cNvSpPr>
          <p:nvPr>
            <p:ph idx="1"/>
          </p:nvPr>
        </p:nvSpPr>
        <p:spPr>
          <a:xfrm>
            <a:off x="1141412" y="1758462"/>
            <a:ext cx="9905999" cy="4689230"/>
          </a:xfrm>
        </p:spPr>
        <p:txBody>
          <a:bodyPr>
            <a:normAutofit fontScale="92500" lnSpcReduction="10000"/>
          </a:bodyPr>
          <a:lstStyle/>
          <a:p>
            <a:r>
              <a:rPr lang="en-US" i="1" dirty="0" err="1" smtClean="0"/>
              <a:t>Meno</a:t>
            </a:r>
            <a:r>
              <a:rPr lang="en-US" dirty="0" smtClean="0"/>
              <a:t> features an extended conversation between this visitor and Socrates</a:t>
            </a:r>
          </a:p>
          <a:p>
            <a:r>
              <a:rPr lang="en-US" dirty="0" smtClean="0"/>
              <a:t>It starts without any preamble or scene setting, unusually for Plato, who often liked to tell a tale </a:t>
            </a:r>
            <a:r>
              <a:rPr lang="mr-IN" dirty="0" smtClean="0"/>
              <a:t>–</a:t>
            </a:r>
            <a:r>
              <a:rPr lang="en-US" dirty="0" smtClean="0"/>
              <a:t> this suggests that Plato’s focus is on the content, as the first words are </a:t>
            </a:r>
            <a:r>
              <a:rPr lang="en-US" dirty="0" smtClean="0">
                <a:solidFill>
                  <a:schemeClr val="bg1"/>
                </a:solidFill>
              </a:rPr>
              <a:t>‘</a:t>
            </a:r>
            <a:r>
              <a:rPr lang="en-US" b="1" i="1" dirty="0" smtClean="0">
                <a:solidFill>
                  <a:schemeClr val="bg1"/>
                </a:solidFill>
              </a:rPr>
              <a:t>Can you tell me, Socrates, can virtue be taught?’ (70a)</a:t>
            </a:r>
          </a:p>
          <a:p>
            <a:r>
              <a:rPr lang="en-US" dirty="0" smtClean="0"/>
              <a:t>The only other participant is </a:t>
            </a:r>
            <a:r>
              <a:rPr lang="en-US" dirty="0" err="1" smtClean="0"/>
              <a:t>Anytus</a:t>
            </a:r>
            <a:r>
              <a:rPr lang="en-US" dirty="0" smtClean="0"/>
              <a:t> who was host to </a:t>
            </a:r>
            <a:r>
              <a:rPr lang="en-US" dirty="0" err="1" smtClean="0"/>
              <a:t>Meno</a:t>
            </a:r>
            <a:r>
              <a:rPr lang="en-US" dirty="0" smtClean="0"/>
              <a:t> on his visit, and who  appears halfway through to briefly threaten Socrates after a remark about leading families of Athens being unable to pass on virtues to their own sons</a:t>
            </a:r>
            <a:r>
              <a:rPr lang="mr-IN" dirty="0" smtClean="0"/>
              <a:t>…</a:t>
            </a:r>
            <a:endParaRPr lang="en-US" dirty="0" smtClean="0"/>
          </a:p>
          <a:p>
            <a:r>
              <a:rPr lang="en-US" dirty="0" err="1" smtClean="0"/>
              <a:t>Anytus</a:t>
            </a:r>
            <a:r>
              <a:rPr lang="en-US" dirty="0" smtClean="0"/>
              <a:t> in real life was from one of those families and one of the leading populist democrats who prosecuted and sentenced Socrates to death</a:t>
            </a:r>
          </a:p>
          <a:p>
            <a:r>
              <a:rPr lang="en-US" dirty="0" smtClean="0"/>
              <a:t>Gorgias is also referred to </a:t>
            </a:r>
            <a:r>
              <a:rPr lang="mr-IN" dirty="0" smtClean="0"/>
              <a:t>–</a:t>
            </a:r>
            <a:r>
              <a:rPr lang="en-US" dirty="0" smtClean="0"/>
              <a:t> he was a renowned Sicilian Sophist who ended up settling in Thessaly at the end of his days, apparently dying at an age of 108!</a:t>
            </a:r>
          </a:p>
        </p:txBody>
      </p:sp>
    </p:spTree>
    <p:extLst>
      <p:ext uri="{BB962C8B-B14F-4D97-AF65-F5344CB8AC3E}">
        <p14:creationId xmlns:p14="http://schemas.microsoft.com/office/powerpoint/2010/main" val="1335363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277" y="618518"/>
            <a:ext cx="10714892" cy="1478570"/>
          </a:xfrm>
        </p:spPr>
        <p:txBody>
          <a:bodyPr/>
          <a:lstStyle/>
          <a:p>
            <a:r>
              <a:rPr lang="en-US" dirty="0" smtClean="0"/>
              <a:t>What is virtue? I </a:t>
            </a:r>
            <a:r>
              <a:rPr lang="mr-IN" dirty="0" smtClean="0"/>
              <a:t>–</a:t>
            </a:r>
            <a:r>
              <a:rPr lang="en-US" dirty="0" smtClean="0"/>
              <a:t> virtue as defined by examples</a:t>
            </a:r>
            <a:endParaRPr lang="en-US" dirty="0"/>
          </a:p>
        </p:txBody>
      </p:sp>
      <p:sp>
        <p:nvSpPr>
          <p:cNvPr id="3" name="Content Placeholder 2"/>
          <p:cNvSpPr>
            <a:spLocks noGrp="1"/>
          </p:cNvSpPr>
          <p:nvPr>
            <p:ph idx="1"/>
          </p:nvPr>
        </p:nvSpPr>
        <p:spPr>
          <a:xfrm>
            <a:off x="750277" y="1805354"/>
            <a:ext cx="10527323" cy="3985847"/>
          </a:xfrm>
        </p:spPr>
        <p:txBody>
          <a:bodyPr/>
          <a:lstStyle/>
          <a:p>
            <a:r>
              <a:rPr lang="en-US" dirty="0" smtClean="0"/>
              <a:t>In answer to </a:t>
            </a:r>
            <a:r>
              <a:rPr lang="en-US" dirty="0" err="1" smtClean="0"/>
              <a:t>Meno’s</a:t>
            </a:r>
            <a:r>
              <a:rPr lang="en-US" dirty="0" smtClean="0"/>
              <a:t> opening question about whether virtue could be taught, learnt through practice or acquired via nature, Socrates replies he can’t answer because  </a:t>
            </a:r>
            <a:r>
              <a:rPr lang="en-US" b="1" dirty="0" smtClean="0">
                <a:solidFill>
                  <a:schemeClr val="bg1"/>
                </a:solidFill>
              </a:rPr>
              <a:t>‘I do not know at all what in the world virtue is’ (71a)</a:t>
            </a:r>
          </a:p>
          <a:p>
            <a:r>
              <a:rPr lang="en-US" dirty="0" smtClean="0"/>
              <a:t>This is of course a typical Socratic response in which he gets his opponent to define an issue which he then starts to dismantle, which is what happens next</a:t>
            </a:r>
          </a:p>
          <a:p>
            <a:r>
              <a:rPr lang="en-US" dirty="0" err="1" smtClean="0"/>
              <a:t>Meno</a:t>
            </a:r>
            <a:r>
              <a:rPr lang="en-US" dirty="0" smtClean="0"/>
              <a:t> starts to give a list of virtues associated with different kinds of people </a:t>
            </a:r>
            <a:r>
              <a:rPr lang="mr-IN" dirty="0" smtClean="0"/>
              <a:t>–</a:t>
            </a:r>
            <a:r>
              <a:rPr lang="en-US" dirty="0" smtClean="0"/>
              <a:t> men, women, slaves, children (71e)</a:t>
            </a:r>
          </a:p>
        </p:txBody>
      </p:sp>
    </p:spTree>
    <p:extLst>
      <p:ext uri="{BB962C8B-B14F-4D97-AF65-F5344CB8AC3E}">
        <p14:creationId xmlns:p14="http://schemas.microsoft.com/office/powerpoint/2010/main" val="1937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846" y="618518"/>
            <a:ext cx="10597661" cy="1478570"/>
          </a:xfrm>
        </p:spPr>
        <p:txBody>
          <a:bodyPr/>
          <a:lstStyle/>
          <a:p>
            <a:r>
              <a:rPr lang="en-US" dirty="0" smtClean="0"/>
              <a:t>What is virtue? I </a:t>
            </a:r>
            <a:r>
              <a:rPr lang="mr-IN" dirty="0" smtClean="0"/>
              <a:t>–</a:t>
            </a:r>
            <a:r>
              <a:rPr lang="en-US" dirty="0" smtClean="0"/>
              <a:t> virtue as defined by examples</a:t>
            </a:r>
            <a:endParaRPr lang="en-US" dirty="0"/>
          </a:p>
        </p:txBody>
      </p:sp>
      <p:sp>
        <p:nvSpPr>
          <p:cNvPr id="3" name="Content Placeholder 2"/>
          <p:cNvSpPr>
            <a:spLocks noGrp="1"/>
          </p:cNvSpPr>
          <p:nvPr>
            <p:ph idx="1"/>
          </p:nvPr>
        </p:nvSpPr>
        <p:spPr>
          <a:xfrm>
            <a:off x="1141413" y="1781909"/>
            <a:ext cx="9905999" cy="4665784"/>
          </a:xfrm>
        </p:spPr>
        <p:txBody>
          <a:bodyPr>
            <a:normAutofit lnSpcReduction="10000"/>
          </a:bodyPr>
          <a:lstStyle/>
          <a:p>
            <a:r>
              <a:rPr lang="en-US" dirty="0" smtClean="0"/>
              <a:t>Socrates proceeds to dismiss this attempt as inadequate, as he is after a single definition as opposed to </a:t>
            </a:r>
            <a:r>
              <a:rPr lang="en-US" b="1" dirty="0" smtClean="0">
                <a:solidFill>
                  <a:schemeClr val="bg1"/>
                </a:solidFill>
              </a:rPr>
              <a:t>‘a whole swarm of them’ (72b)</a:t>
            </a:r>
          </a:p>
          <a:p>
            <a:r>
              <a:rPr lang="en-US" dirty="0" smtClean="0"/>
              <a:t>He then gets </a:t>
            </a:r>
            <a:r>
              <a:rPr lang="en-US" dirty="0" err="1" smtClean="0"/>
              <a:t>Meno</a:t>
            </a:r>
            <a:r>
              <a:rPr lang="en-US" dirty="0" smtClean="0"/>
              <a:t> to use that analogy by teasing out what </a:t>
            </a:r>
            <a:r>
              <a:rPr lang="en-US" dirty="0" err="1" smtClean="0"/>
              <a:t>Meno</a:t>
            </a:r>
            <a:r>
              <a:rPr lang="en-US" dirty="0" smtClean="0"/>
              <a:t> thinks a bee’s nature is, what is it that makes a bee a bee?</a:t>
            </a:r>
          </a:p>
          <a:p>
            <a:r>
              <a:rPr lang="en-US" b="1" dirty="0" smtClean="0">
                <a:solidFill>
                  <a:schemeClr val="bg1"/>
                </a:solidFill>
              </a:rPr>
              <a:t>‘Do you mean they are many and multifarious and different from one another in this, </a:t>
            </a:r>
            <a:r>
              <a:rPr lang="fr-CH" b="1" dirty="0" err="1" smtClean="0">
                <a:solidFill>
                  <a:schemeClr val="bg1"/>
                </a:solidFill>
              </a:rPr>
              <a:t>insofar</a:t>
            </a:r>
            <a:r>
              <a:rPr lang="fr-CH" b="1" dirty="0" smtClean="0">
                <a:solidFill>
                  <a:schemeClr val="bg1"/>
                </a:solidFill>
              </a:rPr>
              <a:t> as </a:t>
            </a:r>
            <a:r>
              <a:rPr lang="fr-CH" b="1" dirty="0" err="1" smtClean="0">
                <a:solidFill>
                  <a:schemeClr val="bg1"/>
                </a:solidFill>
              </a:rPr>
              <a:t>they</a:t>
            </a:r>
            <a:r>
              <a:rPr lang="fr-CH" b="1" dirty="0" smtClean="0">
                <a:solidFill>
                  <a:schemeClr val="bg1"/>
                </a:solidFill>
              </a:rPr>
              <a:t> are </a:t>
            </a:r>
            <a:r>
              <a:rPr lang="en-US" b="1" dirty="0" smtClean="0">
                <a:solidFill>
                  <a:schemeClr val="bg1"/>
                </a:solidFill>
              </a:rPr>
              <a:t>bees? Or are they no different in that regard, but in some other way?  In their beauty for example..?’ (72b)</a:t>
            </a:r>
          </a:p>
          <a:p>
            <a:r>
              <a:rPr lang="en-US" dirty="0" smtClean="0"/>
              <a:t>To which </a:t>
            </a:r>
            <a:r>
              <a:rPr lang="en-US" dirty="0" err="1" smtClean="0"/>
              <a:t>Meno</a:t>
            </a:r>
            <a:r>
              <a:rPr lang="en-US" dirty="0" smtClean="0"/>
              <a:t> replies that </a:t>
            </a:r>
            <a:r>
              <a:rPr lang="en-US" b="1" dirty="0" smtClean="0">
                <a:solidFill>
                  <a:schemeClr val="bg1"/>
                </a:solidFill>
              </a:rPr>
              <a:t>‘they do not differ at all from one another’ (72c)</a:t>
            </a:r>
          </a:p>
          <a:p>
            <a:r>
              <a:rPr lang="en-US" dirty="0" smtClean="0"/>
              <a:t>As it is with bees, Socrates argues, so it is with virtue as people are people </a:t>
            </a:r>
            <a:r>
              <a:rPr lang="fr-CH" dirty="0" smtClean="0"/>
              <a:t>(72c-e)</a:t>
            </a:r>
            <a:endParaRPr lang="en-US" dirty="0" smtClean="0"/>
          </a:p>
          <a:p>
            <a:endParaRPr lang="en-US" b="1" dirty="0"/>
          </a:p>
        </p:txBody>
      </p:sp>
    </p:spTree>
    <p:extLst>
      <p:ext uri="{BB962C8B-B14F-4D97-AF65-F5344CB8AC3E}">
        <p14:creationId xmlns:p14="http://schemas.microsoft.com/office/powerpoint/2010/main" val="41124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18518"/>
            <a:ext cx="9905999" cy="1478570"/>
          </a:xfrm>
        </p:spPr>
        <p:txBody>
          <a:bodyPr/>
          <a:lstStyle/>
          <a:p>
            <a:r>
              <a:rPr lang="en-US" dirty="0" smtClean="0"/>
              <a:t>What is virtue? II </a:t>
            </a:r>
            <a:r>
              <a:rPr lang="mr-IN" dirty="0" smtClean="0"/>
              <a:t>–</a:t>
            </a:r>
            <a:r>
              <a:rPr lang="en-US" dirty="0" smtClean="0"/>
              <a:t> Virtue as ability to rule</a:t>
            </a:r>
            <a:endParaRPr lang="en-US" dirty="0"/>
          </a:p>
        </p:txBody>
      </p:sp>
      <p:sp>
        <p:nvSpPr>
          <p:cNvPr id="3" name="Content Placeholder 2"/>
          <p:cNvSpPr>
            <a:spLocks noGrp="1"/>
          </p:cNvSpPr>
          <p:nvPr>
            <p:ph idx="1"/>
          </p:nvPr>
        </p:nvSpPr>
        <p:spPr>
          <a:xfrm>
            <a:off x="1141412" y="1852246"/>
            <a:ext cx="10089296" cy="4736123"/>
          </a:xfrm>
        </p:spPr>
        <p:txBody>
          <a:bodyPr>
            <a:normAutofit lnSpcReduction="10000"/>
          </a:bodyPr>
          <a:lstStyle/>
          <a:p>
            <a:r>
              <a:rPr lang="en-US" dirty="0" err="1" smtClean="0"/>
              <a:t>Meno</a:t>
            </a:r>
            <a:r>
              <a:rPr lang="en-US" dirty="0" smtClean="0"/>
              <a:t> then proceeds to give Socrates what he wants with a simple definition </a:t>
            </a:r>
            <a:r>
              <a:rPr lang="en-US" b="1" dirty="0" smtClean="0">
                <a:solidFill>
                  <a:schemeClr val="bg1"/>
                </a:solidFill>
              </a:rPr>
              <a:t>‘Virtue is the ability to rule’ </a:t>
            </a:r>
            <a:r>
              <a:rPr lang="en-US" dirty="0" smtClean="0"/>
              <a:t>which Socrates immediately gets him to alter to </a:t>
            </a:r>
            <a:r>
              <a:rPr lang="en-US" b="1" dirty="0" smtClean="0">
                <a:solidFill>
                  <a:schemeClr val="bg1"/>
                </a:solidFill>
              </a:rPr>
              <a:t>‘Virtue is the ability to rule justly ‘ </a:t>
            </a:r>
            <a:r>
              <a:rPr lang="en-US" dirty="0" smtClean="0"/>
              <a:t>as unjust rule could not be virtuous.. (73d)</a:t>
            </a:r>
          </a:p>
          <a:p>
            <a:r>
              <a:rPr lang="en-US" dirty="0" err="1" smtClean="0"/>
              <a:t>Meno</a:t>
            </a:r>
            <a:r>
              <a:rPr lang="en-US" dirty="0" smtClean="0"/>
              <a:t> accepts this, which then allows </a:t>
            </a:r>
            <a:r>
              <a:rPr lang="en-US" dirty="0"/>
              <a:t>S</a:t>
            </a:r>
            <a:r>
              <a:rPr lang="en-US" dirty="0" smtClean="0"/>
              <a:t>ocrates to point out that this definition therefore makes little sense as it is just a circular definition, in that the subject of the definition is used in the definition itself as justice can be seen to be a virtue  </a:t>
            </a:r>
            <a:r>
              <a:rPr lang="en-US" dirty="0" smtClean="0">
                <a:solidFill>
                  <a:schemeClr val="bg1"/>
                </a:solidFill>
              </a:rPr>
              <a:t>‘</a:t>
            </a:r>
            <a:r>
              <a:rPr lang="en-US" b="1" dirty="0" smtClean="0">
                <a:solidFill>
                  <a:schemeClr val="bg1"/>
                </a:solidFill>
              </a:rPr>
              <a:t>Is it virtue, </a:t>
            </a:r>
            <a:r>
              <a:rPr lang="en-US" b="1" dirty="0" err="1" smtClean="0">
                <a:solidFill>
                  <a:schemeClr val="bg1"/>
                </a:solidFill>
              </a:rPr>
              <a:t>Meno</a:t>
            </a:r>
            <a:r>
              <a:rPr lang="en-US" b="1" dirty="0" smtClean="0">
                <a:solidFill>
                  <a:schemeClr val="bg1"/>
                </a:solidFill>
              </a:rPr>
              <a:t> or a virtue?’ (73e) </a:t>
            </a:r>
            <a:endParaRPr lang="en-US" dirty="0" smtClean="0"/>
          </a:p>
          <a:p>
            <a:r>
              <a:rPr lang="en-US" dirty="0"/>
              <a:t>H</a:t>
            </a:r>
            <a:r>
              <a:rPr lang="en-US" dirty="0" smtClean="0"/>
              <a:t>ow can justice be used as a definition of virtue when it is a virtue in itself</a:t>
            </a:r>
            <a:r>
              <a:rPr lang="mr-IN" dirty="0" smtClean="0"/>
              <a:t>…</a:t>
            </a:r>
            <a:r>
              <a:rPr lang="fr-CH" dirty="0" smtClean="0"/>
              <a:t>?</a:t>
            </a:r>
            <a:endParaRPr lang="en-US" dirty="0" smtClean="0"/>
          </a:p>
          <a:p>
            <a:r>
              <a:rPr lang="en-US" dirty="0" smtClean="0"/>
              <a:t>He illustrates this further by trying to get </a:t>
            </a:r>
            <a:r>
              <a:rPr lang="en-US" dirty="0" err="1" smtClean="0"/>
              <a:t>Meno</a:t>
            </a:r>
            <a:r>
              <a:rPr lang="en-US" dirty="0" smtClean="0"/>
              <a:t> to define shape and </a:t>
            </a:r>
            <a:r>
              <a:rPr lang="en-US" dirty="0" err="1" smtClean="0"/>
              <a:t>colour</a:t>
            </a:r>
            <a:r>
              <a:rPr lang="en-US" dirty="0" smtClean="0"/>
              <a:t>, and so differentiating them from a shape or a </a:t>
            </a:r>
            <a:r>
              <a:rPr lang="en-US" dirty="0" err="1" smtClean="0"/>
              <a:t>colour</a:t>
            </a:r>
            <a:r>
              <a:rPr lang="en-US" dirty="0" smtClean="0"/>
              <a:t> (74; 75; 76)</a:t>
            </a:r>
          </a:p>
          <a:p>
            <a:endParaRPr lang="en-US" dirty="0" smtClean="0"/>
          </a:p>
          <a:p>
            <a:endParaRPr lang="en-US" dirty="0"/>
          </a:p>
        </p:txBody>
      </p:sp>
    </p:spTree>
    <p:extLst>
      <p:ext uri="{BB962C8B-B14F-4D97-AF65-F5344CB8AC3E}">
        <p14:creationId xmlns:p14="http://schemas.microsoft.com/office/powerpoint/2010/main" val="1602504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virtue? III </a:t>
            </a:r>
            <a:r>
              <a:rPr lang="mr-IN" dirty="0" smtClean="0"/>
              <a:t>–</a:t>
            </a:r>
            <a:r>
              <a:rPr lang="en-US" dirty="0" smtClean="0"/>
              <a:t> virtue as the power to acquire beautiful things</a:t>
            </a:r>
            <a:endParaRPr lang="en-US" dirty="0"/>
          </a:p>
        </p:txBody>
      </p:sp>
      <p:sp>
        <p:nvSpPr>
          <p:cNvPr id="3" name="Content Placeholder 2"/>
          <p:cNvSpPr>
            <a:spLocks noGrp="1"/>
          </p:cNvSpPr>
          <p:nvPr>
            <p:ph idx="1"/>
          </p:nvPr>
        </p:nvSpPr>
        <p:spPr>
          <a:xfrm>
            <a:off x="1141412" y="2097088"/>
            <a:ext cx="10183080" cy="4116143"/>
          </a:xfrm>
        </p:spPr>
        <p:txBody>
          <a:bodyPr/>
          <a:lstStyle/>
          <a:p>
            <a:r>
              <a:rPr lang="en-US" dirty="0" smtClean="0"/>
              <a:t>Having defined shape and </a:t>
            </a:r>
            <a:r>
              <a:rPr lang="en-US" dirty="0" err="1" smtClean="0"/>
              <a:t>colour</a:t>
            </a:r>
            <a:r>
              <a:rPr lang="en-US" dirty="0" smtClean="0"/>
              <a:t> to </a:t>
            </a:r>
            <a:r>
              <a:rPr lang="en-US" dirty="0" err="1" smtClean="0"/>
              <a:t>Meno</a:t>
            </a:r>
            <a:r>
              <a:rPr lang="en-US" dirty="0" smtClean="0"/>
              <a:t> as illustration of what he is seeking (</a:t>
            </a:r>
            <a:r>
              <a:rPr lang="en-US" dirty="0" smtClean="0">
                <a:solidFill>
                  <a:schemeClr val="bg1"/>
                </a:solidFill>
              </a:rPr>
              <a:t>‘</a:t>
            </a:r>
            <a:r>
              <a:rPr lang="en-US" b="1" dirty="0" smtClean="0">
                <a:solidFill>
                  <a:schemeClr val="bg1"/>
                </a:solidFill>
              </a:rPr>
              <a:t>a shape is the limit of a solid’ (76a); ‘</a:t>
            </a:r>
            <a:r>
              <a:rPr lang="en-US" b="1" dirty="0" err="1" smtClean="0">
                <a:solidFill>
                  <a:schemeClr val="bg1"/>
                </a:solidFill>
              </a:rPr>
              <a:t>colour</a:t>
            </a:r>
            <a:r>
              <a:rPr lang="en-US" b="1" dirty="0" smtClean="0">
                <a:solidFill>
                  <a:schemeClr val="bg1"/>
                </a:solidFill>
              </a:rPr>
              <a:t> is an effluvium (emission) from shapes which fits the sight and is perceived’ (76d</a:t>
            </a:r>
            <a:r>
              <a:rPr lang="en-US" dirty="0" smtClean="0">
                <a:solidFill>
                  <a:schemeClr val="bg1"/>
                </a:solidFill>
              </a:rPr>
              <a:t>)</a:t>
            </a:r>
            <a:r>
              <a:rPr lang="en-US" dirty="0" smtClean="0"/>
              <a:t>), Socrates now pushes </a:t>
            </a:r>
            <a:r>
              <a:rPr lang="en-US" dirty="0" err="1" smtClean="0"/>
              <a:t>Meno</a:t>
            </a:r>
            <a:r>
              <a:rPr lang="en-US" dirty="0" smtClean="0"/>
              <a:t> for a similar type of overarching definition</a:t>
            </a:r>
          </a:p>
          <a:p>
            <a:r>
              <a:rPr lang="en-US" dirty="0" err="1" smtClean="0"/>
              <a:t>Meno</a:t>
            </a:r>
            <a:r>
              <a:rPr lang="en-US" dirty="0" smtClean="0"/>
              <a:t> rehashes a line of poetry “to find joy in beautiful things and have power” </a:t>
            </a:r>
            <a:r>
              <a:rPr lang="en-US" b="1" dirty="0" smtClean="0">
                <a:solidFill>
                  <a:schemeClr val="bg1"/>
                </a:solidFill>
              </a:rPr>
              <a:t>‘So I say that virtue is to desire beautiful things and have the power to acquire them’ (77b)</a:t>
            </a:r>
          </a:p>
          <a:p>
            <a:r>
              <a:rPr lang="en-US" dirty="0" smtClean="0"/>
              <a:t>Socrates again gets him to change this definition on a number of grounds</a:t>
            </a:r>
            <a:r>
              <a:rPr lang="mr-IN" dirty="0" smtClean="0"/>
              <a:t>…</a:t>
            </a:r>
            <a:endParaRPr lang="en-US" dirty="0" smtClean="0"/>
          </a:p>
          <a:p>
            <a:endParaRPr lang="en-US" dirty="0"/>
          </a:p>
        </p:txBody>
      </p:sp>
    </p:spTree>
    <p:extLst>
      <p:ext uri="{BB962C8B-B14F-4D97-AF65-F5344CB8AC3E}">
        <p14:creationId xmlns:p14="http://schemas.microsoft.com/office/powerpoint/2010/main" val="1839025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virtue? III </a:t>
            </a:r>
            <a:r>
              <a:rPr lang="mr-IN" dirty="0"/>
              <a:t>–</a:t>
            </a:r>
            <a:r>
              <a:rPr lang="en-US" dirty="0"/>
              <a:t> virtue as the power to acquire beautiful things</a:t>
            </a:r>
          </a:p>
        </p:txBody>
      </p:sp>
      <p:sp>
        <p:nvSpPr>
          <p:cNvPr id="3" name="Content Placeholder 2"/>
          <p:cNvSpPr>
            <a:spLocks noGrp="1"/>
          </p:cNvSpPr>
          <p:nvPr>
            <p:ph idx="1"/>
          </p:nvPr>
        </p:nvSpPr>
        <p:spPr>
          <a:xfrm>
            <a:off x="773723" y="2249487"/>
            <a:ext cx="10949353" cy="4291990"/>
          </a:xfrm>
        </p:spPr>
        <p:txBody>
          <a:bodyPr>
            <a:normAutofit/>
          </a:bodyPr>
          <a:lstStyle/>
          <a:p>
            <a:r>
              <a:rPr lang="en-US" dirty="0" smtClean="0"/>
              <a:t>Socrates persuades </a:t>
            </a:r>
            <a:r>
              <a:rPr lang="en-US" dirty="0" err="1" smtClean="0"/>
              <a:t>Meno</a:t>
            </a:r>
            <a:r>
              <a:rPr lang="en-US" dirty="0" smtClean="0"/>
              <a:t> to change ‘beautiful’ for ‘good’, whilst suggesting that not all men want good things and so that not everyone is virtuous</a:t>
            </a:r>
            <a:r>
              <a:rPr lang="mr-IN" dirty="0" smtClean="0"/>
              <a:t>…</a:t>
            </a:r>
            <a:endParaRPr lang="fr-CH" dirty="0" smtClean="0"/>
          </a:p>
          <a:p>
            <a:r>
              <a:rPr lang="fr-CH" b="1" dirty="0" smtClean="0">
                <a:solidFill>
                  <a:schemeClr val="bg1"/>
                </a:solidFill>
              </a:rPr>
              <a:t>‘Do </a:t>
            </a:r>
            <a:r>
              <a:rPr lang="fr-CH" b="1" dirty="0" err="1" smtClean="0">
                <a:solidFill>
                  <a:schemeClr val="bg1"/>
                </a:solidFill>
              </a:rPr>
              <a:t>you</a:t>
            </a:r>
            <a:r>
              <a:rPr lang="fr-CH" b="1" dirty="0" smtClean="0">
                <a:solidFill>
                  <a:schemeClr val="bg1"/>
                </a:solidFill>
              </a:rPr>
              <a:t> assume </a:t>
            </a:r>
            <a:r>
              <a:rPr lang="fr-CH" b="1" dirty="0" err="1" smtClean="0">
                <a:solidFill>
                  <a:schemeClr val="bg1"/>
                </a:solidFill>
              </a:rPr>
              <a:t>that</a:t>
            </a:r>
            <a:r>
              <a:rPr lang="fr-CH" b="1" dirty="0" smtClean="0">
                <a:solidFill>
                  <a:schemeClr val="bg1"/>
                </a:solidFill>
              </a:rPr>
              <a:t> </a:t>
            </a:r>
            <a:r>
              <a:rPr lang="fr-CH" b="1" dirty="0" err="1" smtClean="0">
                <a:solidFill>
                  <a:schemeClr val="bg1"/>
                </a:solidFill>
              </a:rPr>
              <a:t>there</a:t>
            </a:r>
            <a:r>
              <a:rPr lang="fr-CH" b="1" dirty="0" smtClean="0">
                <a:solidFill>
                  <a:schemeClr val="bg1"/>
                </a:solidFill>
              </a:rPr>
              <a:t> are people </a:t>
            </a:r>
            <a:r>
              <a:rPr lang="fr-CH" b="1" dirty="0" err="1" smtClean="0">
                <a:solidFill>
                  <a:schemeClr val="bg1"/>
                </a:solidFill>
              </a:rPr>
              <a:t>who</a:t>
            </a:r>
            <a:r>
              <a:rPr lang="fr-CH" b="1" dirty="0" smtClean="0">
                <a:solidFill>
                  <a:schemeClr val="bg1"/>
                </a:solidFill>
              </a:rPr>
              <a:t> </a:t>
            </a:r>
            <a:r>
              <a:rPr lang="fr-CH" b="1" dirty="0" err="1" smtClean="0">
                <a:solidFill>
                  <a:schemeClr val="bg1"/>
                </a:solidFill>
              </a:rPr>
              <a:t>desire</a:t>
            </a:r>
            <a:r>
              <a:rPr lang="fr-CH" b="1" dirty="0" smtClean="0">
                <a:solidFill>
                  <a:schemeClr val="bg1"/>
                </a:solidFill>
              </a:rPr>
              <a:t> </a:t>
            </a:r>
            <a:r>
              <a:rPr lang="fr-CH" b="1" dirty="0" err="1" smtClean="0">
                <a:solidFill>
                  <a:schemeClr val="bg1"/>
                </a:solidFill>
              </a:rPr>
              <a:t>bad</a:t>
            </a:r>
            <a:r>
              <a:rPr lang="fr-CH" b="1" dirty="0" smtClean="0">
                <a:solidFill>
                  <a:schemeClr val="bg1"/>
                </a:solidFill>
              </a:rPr>
              <a:t> </a:t>
            </a:r>
            <a:r>
              <a:rPr lang="fr-CH" b="1" dirty="0" err="1" smtClean="0">
                <a:solidFill>
                  <a:schemeClr val="bg1"/>
                </a:solidFill>
              </a:rPr>
              <a:t>things</a:t>
            </a:r>
            <a:r>
              <a:rPr lang="fr-CH" b="1" dirty="0" smtClean="0">
                <a:solidFill>
                  <a:schemeClr val="bg1"/>
                </a:solidFill>
              </a:rPr>
              <a:t>, and </a:t>
            </a:r>
            <a:r>
              <a:rPr lang="fr-CH" b="1" dirty="0" err="1" smtClean="0">
                <a:solidFill>
                  <a:schemeClr val="bg1"/>
                </a:solidFill>
              </a:rPr>
              <a:t>others</a:t>
            </a:r>
            <a:r>
              <a:rPr lang="fr-CH" b="1" dirty="0" smtClean="0">
                <a:solidFill>
                  <a:schemeClr val="bg1"/>
                </a:solidFill>
              </a:rPr>
              <a:t> </a:t>
            </a:r>
            <a:r>
              <a:rPr lang="fr-CH" b="1" dirty="0" err="1" smtClean="0">
                <a:solidFill>
                  <a:schemeClr val="bg1"/>
                </a:solidFill>
              </a:rPr>
              <a:t>who</a:t>
            </a:r>
            <a:r>
              <a:rPr lang="fr-CH" b="1" dirty="0" smtClean="0">
                <a:solidFill>
                  <a:schemeClr val="bg1"/>
                </a:solidFill>
              </a:rPr>
              <a:t> </a:t>
            </a:r>
            <a:r>
              <a:rPr lang="fr-CH" b="1" dirty="0" err="1" smtClean="0">
                <a:solidFill>
                  <a:schemeClr val="bg1"/>
                </a:solidFill>
              </a:rPr>
              <a:t>desire</a:t>
            </a:r>
            <a:r>
              <a:rPr lang="fr-CH" b="1" dirty="0" smtClean="0">
                <a:solidFill>
                  <a:schemeClr val="bg1"/>
                </a:solidFill>
              </a:rPr>
              <a:t> good </a:t>
            </a:r>
            <a:r>
              <a:rPr lang="fr-CH" b="1" dirty="0" err="1" smtClean="0">
                <a:solidFill>
                  <a:schemeClr val="bg1"/>
                </a:solidFill>
              </a:rPr>
              <a:t>things</a:t>
            </a:r>
            <a:r>
              <a:rPr lang="fr-CH" b="1" dirty="0" smtClean="0">
                <a:solidFill>
                  <a:schemeClr val="bg1"/>
                </a:solidFill>
              </a:rPr>
              <a:t>?  Do </a:t>
            </a:r>
            <a:r>
              <a:rPr lang="fr-CH" b="1" dirty="0" err="1" smtClean="0">
                <a:solidFill>
                  <a:schemeClr val="bg1"/>
                </a:solidFill>
              </a:rPr>
              <a:t>you</a:t>
            </a:r>
            <a:r>
              <a:rPr lang="fr-CH" b="1" dirty="0" smtClean="0">
                <a:solidFill>
                  <a:schemeClr val="bg1"/>
                </a:solidFill>
              </a:rPr>
              <a:t> not </a:t>
            </a:r>
            <a:r>
              <a:rPr lang="fr-CH" b="1" dirty="0" err="1" smtClean="0">
                <a:solidFill>
                  <a:schemeClr val="bg1"/>
                </a:solidFill>
              </a:rPr>
              <a:t>think</a:t>
            </a:r>
            <a:r>
              <a:rPr lang="fr-CH" b="1" dirty="0" smtClean="0">
                <a:solidFill>
                  <a:schemeClr val="bg1"/>
                </a:solidFill>
              </a:rPr>
              <a:t>, </a:t>
            </a:r>
            <a:r>
              <a:rPr lang="fr-CH" b="1" dirty="0" err="1" smtClean="0">
                <a:solidFill>
                  <a:schemeClr val="bg1"/>
                </a:solidFill>
              </a:rPr>
              <a:t>my</a:t>
            </a:r>
            <a:r>
              <a:rPr lang="fr-CH" b="1" dirty="0" smtClean="0">
                <a:solidFill>
                  <a:schemeClr val="bg1"/>
                </a:solidFill>
              </a:rPr>
              <a:t> good man, </a:t>
            </a:r>
            <a:r>
              <a:rPr lang="fr-CH" b="1" dirty="0" err="1" smtClean="0">
                <a:solidFill>
                  <a:schemeClr val="bg1"/>
                </a:solidFill>
              </a:rPr>
              <a:t>that</a:t>
            </a:r>
            <a:r>
              <a:rPr lang="fr-CH" b="1" dirty="0" smtClean="0">
                <a:solidFill>
                  <a:schemeClr val="bg1"/>
                </a:solidFill>
              </a:rPr>
              <a:t> all men </a:t>
            </a:r>
            <a:r>
              <a:rPr lang="fr-CH" b="1" dirty="0" err="1" smtClean="0">
                <a:solidFill>
                  <a:schemeClr val="bg1"/>
                </a:solidFill>
              </a:rPr>
              <a:t>desire</a:t>
            </a:r>
            <a:r>
              <a:rPr lang="fr-CH" b="1" dirty="0" smtClean="0">
                <a:solidFill>
                  <a:schemeClr val="bg1"/>
                </a:solidFill>
              </a:rPr>
              <a:t> good </a:t>
            </a:r>
            <a:r>
              <a:rPr lang="fr-CH" b="1" dirty="0" err="1" smtClean="0">
                <a:solidFill>
                  <a:schemeClr val="bg1"/>
                </a:solidFill>
              </a:rPr>
              <a:t>things</a:t>
            </a:r>
            <a:r>
              <a:rPr lang="fr-CH" b="1" dirty="0" smtClean="0">
                <a:solidFill>
                  <a:schemeClr val="bg1"/>
                </a:solidFill>
              </a:rPr>
              <a:t>? - I do not</a:t>
            </a:r>
          </a:p>
          <a:p>
            <a:r>
              <a:rPr lang="fr-CH" b="1" dirty="0" smtClean="0">
                <a:solidFill>
                  <a:schemeClr val="bg1"/>
                </a:solidFill>
              </a:rPr>
              <a:t>But </a:t>
            </a:r>
            <a:r>
              <a:rPr lang="fr-CH" b="1" dirty="0" err="1" smtClean="0">
                <a:solidFill>
                  <a:schemeClr val="bg1"/>
                </a:solidFill>
              </a:rPr>
              <a:t>some</a:t>
            </a:r>
            <a:r>
              <a:rPr lang="fr-CH" b="1" dirty="0" smtClean="0">
                <a:solidFill>
                  <a:schemeClr val="bg1"/>
                </a:solidFill>
              </a:rPr>
              <a:t> </a:t>
            </a:r>
            <a:r>
              <a:rPr lang="fr-CH" b="1" dirty="0" err="1" smtClean="0">
                <a:solidFill>
                  <a:schemeClr val="bg1"/>
                </a:solidFill>
              </a:rPr>
              <a:t>desire</a:t>
            </a:r>
            <a:r>
              <a:rPr lang="fr-CH" b="1" dirty="0" smtClean="0">
                <a:solidFill>
                  <a:schemeClr val="bg1"/>
                </a:solidFill>
              </a:rPr>
              <a:t> </a:t>
            </a:r>
            <a:r>
              <a:rPr lang="fr-CH" b="1" dirty="0" err="1" smtClean="0">
                <a:solidFill>
                  <a:schemeClr val="bg1"/>
                </a:solidFill>
              </a:rPr>
              <a:t>bad</a:t>
            </a:r>
            <a:r>
              <a:rPr lang="fr-CH" b="1" dirty="0" smtClean="0">
                <a:solidFill>
                  <a:schemeClr val="bg1"/>
                </a:solidFill>
              </a:rPr>
              <a:t> </a:t>
            </a:r>
            <a:r>
              <a:rPr lang="fr-CH" b="1" dirty="0" err="1" smtClean="0">
                <a:solidFill>
                  <a:schemeClr val="bg1"/>
                </a:solidFill>
              </a:rPr>
              <a:t>things</a:t>
            </a:r>
            <a:r>
              <a:rPr lang="fr-CH" b="1" dirty="0" smtClean="0">
                <a:solidFill>
                  <a:schemeClr val="bg1"/>
                </a:solidFill>
              </a:rPr>
              <a:t>? </a:t>
            </a:r>
            <a:r>
              <a:rPr lang="mr-IN" b="1" dirty="0" smtClean="0">
                <a:solidFill>
                  <a:schemeClr val="bg1"/>
                </a:solidFill>
              </a:rPr>
              <a:t>–</a:t>
            </a:r>
            <a:r>
              <a:rPr lang="fr-CH" b="1" dirty="0" smtClean="0">
                <a:solidFill>
                  <a:schemeClr val="bg1"/>
                </a:solidFill>
              </a:rPr>
              <a:t> </a:t>
            </a:r>
            <a:r>
              <a:rPr lang="fr-CH" b="1" dirty="0" err="1" smtClean="0">
                <a:solidFill>
                  <a:schemeClr val="bg1"/>
                </a:solidFill>
              </a:rPr>
              <a:t>Yes</a:t>
            </a:r>
            <a:endParaRPr lang="fr-CH" b="1" dirty="0" smtClean="0">
              <a:solidFill>
                <a:schemeClr val="bg1"/>
              </a:solidFill>
            </a:endParaRPr>
          </a:p>
          <a:p>
            <a:r>
              <a:rPr lang="fr-CH" b="1" dirty="0" smtClean="0">
                <a:solidFill>
                  <a:schemeClr val="bg1"/>
                </a:solidFill>
              </a:rPr>
              <a:t>Do </a:t>
            </a:r>
            <a:r>
              <a:rPr lang="fr-CH" b="1" dirty="0" err="1" smtClean="0">
                <a:solidFill>
                  <a:schemeClr val="bg1"/>
                </a:solidFill>
              </a:rPr>
              <a:t>you</a:t>
            </a:r>
            <a:r>
              <a:rPr lang="fr-CH" b="1" dirty="0" smtClean="0">
                <a:solidFill>
                  <a:schemeClr val="bg1"/>
                </a:solidFill>
              </a:rPr>
              <a:t> </a:t>
            </a:r>
            <a:r>
              <a:rPr lang="fr-CH" b="1" dirty="0" err="1" smtClean="0">
                <a:solidFill>
                  <a:schemeClr val="bg1"/>
                </a:solidFill>
              </a:rPr>
              <a:t>mean</a:t>
            </a:r>
            <a:r>
              <a:rPr lang="fr-CH" b="1" dirty="0" smtClean="0">
                <a:solidFill>
                  <a:schemeClr val="bg1"/>
                </a:solidFill>
              </a:rPr>
              <a:t> </a:t>
            </a:r>
            <a:r>
              <a:rPr lang="fr-CH" b="1" dirty="0" err="1" smtClean="0">
                <a:solidFill>
                  <a:schemeClr val="bg1"/>
                </a:solidFill>
              </a:rPr>
              <a:t>that</a:t>
            </a:r>
            <a:r>
              <a:rPr lang="fr-CH" b="1" dirty="0" smtClean="0">
                <a:solidFill>
                  <a:schemeClr val="bg1"/>
                </a:solidFill>
              </a:rPr>
              <a:t> </a:t>
            </a:r>
            <a:r>
              <a:rPr lang="fr-CH" b="1" dirty="0" err="1" smtClean="0">
                <a:solidFill>
                  <a:schemeClr val="bg1"/>
                </a:solidFill>
              </a:rPr>
              <a:t>they</a:t>
            </a:r>
            <a:r>
              <a:rPr lang="fr-CH" b="1" dirty="0" smtClean="0">
                <a:solidFill>
                  <a:schemeClr val="bg1"/>
                </a:solidFill>
              </a:rPr>
              <a:t> </a:t>
            </a:r>
            <a:r>
              <a:rPr lang="fr-CH" b="1" dirty="0" err="1" smtClean="0">
                <a:solidFill>
                  <a:schemeClr val="bg1"/>
                </a:solidFill>
              </a:rPr>
              <a:t>believe</a:t>
            </a:r>
            <a:r>
              <a:rPr lang="fr-CH" b="1" dirty="0" smtClean="0">
                <a:solidFill>
                  <a:schemeClr val="bg1"/>
                </a:solidFill>
              </a:rPr>
              <a:t> the </a:t>
            </a:r>
            <a:r>
              <a:rPr lang="fr-CH" b="1" dirty="0" err="1" smtClean="0">
                <a:solidFill>
                  <a:schemeClr val="bg1"/>
                </a:solidFill>
              </a:rPr>
              <a:t>bad</a:t>
            </a:r>
            <a:r>
              <a:rPr lang="fr-CH" b="1" dirty="0" smtClean="0">
                <a:solidFill>
                  <a:schemeClr val="bg1"/>
                </a:solidFill>
              </a:rPr>
              <a:t> </a:t>
            </a:r>
            <a:r>
              <a:rPr lang="fr-CH" b="1" dirty="0" err="1" smtClean="0">
                <a:solidFill>
                  <a:schemeClr val="bg1"/>
                </a:solidFill>
              </a:rPr>
              <a:t>things</a:t>
            </a:r>
            <a:r>
              <a:rPr lang="fr-CH" b="1" dirty="0" smtClean="0">
                <a:solidFill>
                  <a:schemeClr val="bg1"/>
                </a:solidFill>
              </a:rPr>
              <a:t> to </a:t>
            </a:r>
            <a:r>
              <a:rPr lang="fr-CH" b="1" dirty="0" err="1" smtClean="0">
                <a:solidFill>
                  <a:schemeClr val="bg1"/>
                </a:solidFill>
              </a:rPr>
              <a:t>be</a:t>
            </a:r>
            <a:r>
              <a:rPr lang="fr-CH" b="1" dirty="0" smtClean="0">
                <a:solidFill>
                  <a:schemeClr val="bg1"/>
                </a:solidFill>
              </a:rPr>
              <a:t> good, or </a:t>
            </a:r>
            <a:r>
              <a:rPr lang="fr-CH" b="1" dirty="0" err="1" smtClean="0">
                <a:solidFill>
                  <a:schemeClr val="bg1"/>
                </a:solidFill>
              </a:rPr>
              <a:t>that</a:t>
            </a:r>
            <a:r>
              <a:rPr lang="fr-CH" b="1" dirty="0" smtClean="0">
                <a:solidFill>
                  <a:schemeClr val="bg1"/>
                </a:solidFill>
              </a:rPr>
              <a:t> </a:t>
            </a:r>
            <a:r>
              <a:rPr lang="fr-CH" b="1" dirty="0" err="1" smtClean="0">
                <a:solidFill>
                  <a:schemeClr val="bg1"/>
                </a:solidFill>
              </a:rPr>
              <a:t>they</a:t>
            </a:r>
            <a:r>
              <a:rPr lang="fr-CH" b="1" dirty="0" smtClean="0">
                <a:solidFill>
                  <a:schemeClr val="bg1"/>
                </a:solidFill>
              </a:rPr>
              <a:t> know </a:t>
            </a:r>
            <a:r>
              <a:rPr lang="fr-CH" b="1" dirty="0" err="1" smtClean="0">
                <a:solidFill>
                  <a:schemeClr val="bg1"/>
                </a:solidFill>
              </a:rPr>
              <a:t>they</a:t>
            </a:r>
            <a:r>
              <a:rPr lang="fr-CH" b="1" dirty="0" smtClean="0">
                <a:solidFill>
                  <a:schemeClr val="bg1"/>
                </a:solidFill>
              </a:rPr>
              <a:t> are </a:t>
            </a:r>
            <a:r>
              <a:rPr lang="fr-CH" b="1" dirty="0" err="1" smtClean="0">
                <a:solidFill>
                  <a:schemeClr val="bg1"/>
                </a:solidFill>
              </a:rPr>
              <a:t>bad</a:t>
            </a:r>
            <a:r>
              <a:rPr lang="fr-CH" b="1" dirty="0" smtClean="0">
                <a:solidFill>
                  <a:schemeClr val="bg1"/>
                </a:solidFill>
              </a:rPr>
              <a:t> and </a:t>
            </a:r>
            <a:r>
              <a:rPr lang="fr-CH" b="1" dirty="0" err="1" smtClean="0">
                <a:solidFill>
                  <a:schemeClr val="bg1"/>
                </a:solidFill>
              </a:rPr>
              <a:t>nevertheless</a:t>
            </a:r>
            <a:r>
              <a:rPr lang="fr-CH" b="1" dirty="0" smtClean="0">
                <a:solidFill>
                  <a:schemeClr val="bg1"/>
                </a:solidFill>
              </a:rPr>
              <a:t> </a:t>
            </a:r>
            <a:r>
              <a:rPr lang="fr-CH" b="1" dirty="0" err="1" smtClean="0">
                <a:solidFill>
                  <a:schemeClr val="bg1"/>
                </a:solidFill>
              </a:rPr>
              <a:t>desire</a:t>
            </a:r>
            <a:r>
              <a:rPr lang="fr-CH" b="1" dirty="0" smtClean="0">
                <a:solidFill>
                  <a:schemeClr val="bg1"/>
                </a:solidFill>
              </a:rPr>
              <a:t> </a:t>
            </a:r>
            <a:r>
              <a:rPr lang="fr-CH" b="1" dirty="0" err="1" smtClean="0">
                <a:solidFill>
                  <a:schemeClr val="bg1"/>
                </a:solidFill>
              </a:rPr>
              <a:t>them</a:t>
            </a:r>
            <a:r>
              <a:rPr lang="fr-CH" b="1" dirty="0" smtClean="0">
                <a:solidFill>
                  <a:schemeClr val="bg1"/>
                </a:solidFill>
              </a:rPr>
              <a:t>? </a:t>
            </a:r>
            <a:r>
              <a:rPr lang="mr-IN" b="1" dirty="0" smtClean="0">
                <a:solidFill>
                  <a:schemeClr val="bg1"/>
                </a:solidFill>
              </a:rPr>
              <a:t>–</a:t>
            </a:r>
            <a:r>
              <a:rPr lang="fr-CH" b="1" dirty="0" smtClean="0">
                <a:solidFill>
                  <a:schemeClr val="bg1"/>
                </a:solidFill>
              </a:rPr>
              <a:t> I </a:t>
            </a:r>
            <a:r>
              <a:rPr lang="fr-CH" b="1" dirty="0" err="1" smtClean="0">
                <a:solidFill>
                  <a:schemeClr val="bg1"/>
                </a:solidFill>
              </a:rPr>
              <a:t>think</a:t>
            </a:r>
            <a:r>
              <a:rPr lang="fr-CH" b="1" dirty="0" smtClean="0">
                <a:solidFill>
                  <a:schemeClr val="bg1"/>
                </a:solidFill>
              </a:rPr>
              <a:t> </a:t>
            </a:r>
            <a:r>
              <a:rPr lang="fr-CH" b="1" dirty="0" err="1" smtClean="0">
                <a:solidFill>
                  <a:schemeClr val="bg1"/>
                </a:solidFill>
              </a:rPr>
              <a:t>there</a:t>
            </a:r>
            <a:r>
              <a:rPr lang="fr-CH" b="1" dirty="0" smtClean="0">
                <a:solidFill>
                  <a:schemeClr val="bg1"/>
                </a:solidFill>
              </a:rPr>
              <a:t> are </a:t>
            </a:r>
            <a:r>
              <a:rPr lang="fr-CH" b="1" dirty="0" err="1" smtClean="0">
                <a:solidFill>
                  <a:schemeClr val="bg1"/>
                </a:solidFill>
              </a:rPr>
              <a:t>both</a:t>
            </a:r>
            <a:r>
              <a:rPr lang="fr-CH" b="1" dirty="0" smtClean="0">
                <a:solidFill>
                  <a:schemeClr val="bg1"/>
                </a:solidFill>
              </a:rPr>
              <a:t> </a:t>
            </a:r>
            <a:r>
              <a:rPr lang="fr-CH" b="1" dirty="0" err="1" smtClean="0">
                <a:solidFill>
                  <a:schemeClr val="bg1"/>
                </a:solidFill>
              </a:rPr>
              <a:t>kinds</a:t>
            </a:r>
            <a:r>
              <a:rPr lang="fr-CH" b="1" dirty="0" smtClean="0">
                <a:solidFill>
                  <a:schemeClr val="bg1"/>
                </a:solidFill>
              </a:rPr>
              <a:t> (77c)</a:t>
            </a:r>
            <a:endParaRPr lang="en-US" b="1" dirty="0">
              <a:solidFill>
                <a:schemeClr val="bg1"/>
              </a:solidFill>
            </a:endParaRPr>
          </a:p>
        </p:txBody>
      </p:sp>
    </p:spTree>
    <p:extLst>
      <p:ext uri="{BB962C8B-B14F-4D97-AF65-F5344CB8AC3E}">
        <p14:creationId xmlns:p14="http://schemas.microsoft.com/office/powerpoint/2010/main" val="2052042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virtue? III </a:t>
            </a:r>
            <a:r>
              <a:rPr lang="mr-IN" dirty="0"/>
              <a:t>–</a:t>
            </a:r>
            <a:r>
              <a:rPr lang="en-US" dirty="0"/>
              <a:t> virtue as the power to acquire beautiful things</a:t>
            </a:r>
          </a:p>
        </p:txBody>
      </p:sp>
      <p:sp>
        <p:nvSpPr>
          <p:cNvPr id="3" name="Content Placeholder 2"/>
          <p:cNvSpPr>
            <a:spLocks noGrp="1"/>
          </p:cNvSpPr>
          <p:nvPr>
            <p:ph idx="1"/>
          </p:nvPr>
        </p:nvSpPr>
        <p:spPr>
          <a:xfrm>
            <a:off x="1141412" y="2249486"/>
            <a:ext cx="10136188" cy="4221652"/>
          </a:xfrm>
        </p:spPr>
        <p:txBody>
          <a:bodyPr>
            <a:normAutofit lnSpcReduction="10000"/>
          </a:bodyPr>
          <a:lstStyle/>
          <a:p>
            <a:r>
              <a:rPr lang="en-US" dirty="0" smtClean="0"/>
              <a:t>However, this poses a problem for </a:t>
            </a:r>
            <a:r>
              <a:rPr lang="en-US" dirty="0" err="1" smtClean="0"/>
              <a:t>Meno’s</a:t>
            </a:r>
            <a:r>
              <a:rPr lang="en-US" dirty="0" smtClean="0"/>
              <a:t> first part of his definition</a:t>
            </a:r>
          </a:p>
          <a:p>
            <a:r>
              <a:rPr lang="en-US" dirty="0" smtClean="0"/>
              <a:t>Since no-one really wants bad things willingly and with proper insight, everyone will only want good things for themselves as otherwise they will be miserable and so unhappy, which is something no-one wants (77d - 78a)</a:t>
            </a:r>
          </a:p>
          <a:p>
            <a:r>
              <a:rPr lang="en-US" dirty="0" smtClean="0"/>
              <a:t>Therefore Socrates points out, everyone is equally virtuous if virtue is defined by the desire to secure good things </a:t>
            </a:r>
            <a:r>
              <a:rPr lang="mr-IN" dirty="0" smtClean="0"/>
              <a:t>–</a:t>
            </a:r>
            <a:r>
              <a:rPr lang="en-US" dirty="0" smtClean="0"/>
              <a:t> </a:t>
            </a:r>
            <a:r>
              <a:rPr lang="en-US" b="1" dirty="0" smtClean="0">
                <a:solidFill>
                  <a:schemeClr val="bg1"/>
                </a:solidFill>
              </a:rPr>
              <a:t>‘The desiring part of this statement is common to everyone, and no man is no better than another in this?’ (78b)</a:t>
            </a:r>
          </a:p>
          <a:p>
            <a:r>
              <a:rPr lang="en-US" dirty="0" smtClean="0"/>
              <a:t>This is impossible because as </a:t>
            </a:r>
            <a:r>
              <a:rPr lang="en-US" dirty="0" err="1" smtClean="0"/>
              <a:t>Meno</a:t>
            </a:r>
            <a:r>
              <a:rPr lang="en-US" dirty="0" smtClean="0"/>
              <a:t> has pointed out, not everyone is virtuous, and not everyone is the same </a:t>
            </a:r>
            <a:r>
              <a:rPr lang="mr-IN" dirty="0" smtClean="0"/>
              <a:t>–</a:t>
            </a:r>
            <a:r>
              <a:rPr lang="en-US" dirty="0" smtClean="0"/>
              <a:t> so how do we determine the virtuous?</a:t>
            </a:r>
            <a:r>
              <a:rPr lang="mr-IN" dirty="0" smtClean="0"/>
              <a:t>…</a:t>
            </a:r>
            <a:r>
              <a:rPr lang="fr-CH" dirty="0" smtClean="0"/>
              <a:t>.</a:t>
            </a:r>
            <a:endParaRPr lang="en-US" dirty="0" smtClean="0"/>
          </a:p>
          <a:p>
            <a:endParaRPr lang="en-US" dirty="0"/>
          </a:p>
        </p:txBody>
      </p:sp>
    </p:spTree>
    <p:extLst>
      <p:ext uri="{BB962C8B-B14F-4D97-AF65-F5344CB8AC3E}">
        <p14:creationId xmlns:p14="http://schemas.microsoft.com/office/powerpoint/2010/main" val="180453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219</TotalTime>
  <Words>1555</Words>
  <Application>Microsoft Macintosh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Mangal</vt:lpstr>
      <vt:lpstr>Trebuchet MS</vt:lpstr>
      <vt:lpstr>Tw Cen MT</vt:lpstr>
      <vt:lpstr>Arial</vt:lpstr>
      <vt:lpstr>Circuit</vt:lpstr>
      <vt:lpstr>Meno Ii – What is virtue?</vt:lpstr>
      <vt:lpstr>Who was meno?</vt:lpstr>
      <vt:lpstr>Plato’s meno</vt:lpstr>
      <vt:lpstr>What is virtue? I – virtue as defined by examples</vt:lpstr>
      <vt:lpstr>What is virtue? I – virtue as defined by examples</vt:lpstr>
      <vt:lpstr>What is virtue? II – Virtue as ability to rule</vt:lpstr>
      <vt:lpstr>What is virtue? III – virtue as the power to acquire beautiful things</vt:lpstr>
      <vt:lpstr>What is virtue? III – virtue as the power to acquire beautiful things</vt:lpstr>
      <vt:lpstr>What is virtue? III – virtue as the power to acquire beautiful things</vt:lpstr>
      <vt:lpstr>What is virtue? III – virtue as the power to acquire beautiful things</vt:lpstr>
      <vt:lpstr>What is virtue? III – virtue as the power to acquire beautiful things</vt:lpstr>
      <vt:lpstr>So, what is virtue?!</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 Ii – What is virtue?</dc:title>
  <dc:creator>James Cormick</dc:creator>
  <cp:lastModifiedBy>James Cormick</cp:lastModifiedBy>
  <cp:revision>18</cp:revision>
  <dcterms:created xsi:type="dcterms:W3CDTF">2020-05-15T07:23:53Z</dcterms:created>
  <dcterms:modified xsi:type="dcterms:W3CDTF">2020-05-15T11:03:51Z</dcterms:modified>
</cp:coreProperties>
</file>