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9" r:id="rId6"/>
    <p:sldId id="271" r:id="rId7"/>
    <p:sldId id="272" r:id="rId8"/>
    <p:sldId id="273" r:id="rId9"/>
    <p:sldId id="282" r:id="rId10"/>
    <p:sldId id="281" r:id="rId11"/>
    <p:sldId id="274" r:id="rId12"/>
    <p:sldId id="283" r:id="rId13"/>
    <p:sldId id="279" r:id="rId14"/>
    <p:sldId id="288" r:id="rId15"/>
    <p:sldId id="270" r:id="rId16"/>
    <p:sldId id="262" r:id="rId17"/>
    <p:sldId id="261" r:id="rId18"/>
    <p:sldId id="276" r:id="rId19"/>
    <p:sldId id="285" r:id="rId20"/>
    <p:sldId id="286" r:id="rId21"/>
    <p:sldId id="287" r:id="rId22"/>
  </p:sldIdLst>
  <p:sldSz cx="9144000" cy="6858000" type="screen4x3"/>
  <p:notesSz cx="68119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80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72" autoAdjust="0"/>
    <p:restoredTop sz="90929"/>
  </p:normalViewPr>
  <p:slideViewPr>
    <p:cSldViewPr>
      <p:cViewPr>
        <p:scale>
          <a:sx n="79" d="100"/>
          <a:sy n="79" d="100"/>
        </p:scale>
        <p:origin x="56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55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112" y="0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655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387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55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112" y="9445387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C2A7C3-6C8A-4978-9DAA-554BE4E55D9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91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112" y="0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262" y="4722694"/>
            <a:ext cx="499544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0"/>
            <a:r>
              <a:rPr lang="en-GB" smtClean="0"/>
              <a:t>Second level</a:t>
            </a:r>
          </a:p>
          <a:p>
            <a:pPr lvl="0"/>
            <a:r>
              <a:rPr lang="en-GB" smtClean="0"/>
              <a:t>Third level</a:t>
            </a:r>
          </a:p>
          <a:p>
            <a:pPr lvl="0"/>
            <a:r>
              <a:rPr lang="en-GB" smtClean="0"/>
              <a:t>Fourth level</a:t>
            </a:r>
          </a:p>
          <a:p>
            <a:pPr lvl="0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387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112" y="9445387"/>
            <a:ext cx="2951851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9ECF17-36F9-4161-8435-628595FA2BA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196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AE0A9D-C0E9-49F5-89DC-DD9F9E2B3756}" type="slidenum">
              <a:rPr lang="en-GB"/>
              <a:pPr/>
              <a:t>1</a:t>
            </a:fld>
            <a:endParaRPr lang="en-GB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466728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63225C-A9FB-481C-83E7-FCBFC95B31B6}" type="slidenum">
              <a:rPr lang="en-GB"/>
              <a:pPr/>
              <a:t>2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024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3CF9CF-42DA-4BB8-9C49-2590B81CA7EB}" type="slidenum">
              <a:rPr lang="en-GB"/>
              <a:pPr/>
              <a:t>7</a:t>
            </a:fld>
            <a:endParaRPr lang="en-GB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92976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050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63491" name="Arc 2051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63492" name="Arc 2052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63493" name="Arc 2053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63494" name="AutoShape 2054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</p:grpSp>
      <p:sp>
        <p:nvSpPr>
          <p:cNvPr id="63495" name="Rectangle 205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3496" name="Rectangle 205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3497" name="Rectangle 205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3498" name="Rectangle 205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3499" name="Rectangle 205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CFAD07-DD38-4F8E-9BC9-5862506DED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EBEFE-3553-4AC2-AD6B-E894B72E06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449CB-6AB8-476A-A574-40DC0F213E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0365C5-5356-4F2D-B7C5-17BE21F338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13AD6-30A2-4AB4-B64E-2DBA4C68A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7F2E3-C872-495D-916E-930B94B42C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2BDCB-6D86-4A29-A09A-168DAA6E56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1B5C2-CA31-4032-A409-D3773F7687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7FE6B-5EFC-4519-8649-F6D405BA30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2B8E9-BCDA-4B8D-AB83-7B4A4AA17A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41B34-77F2-4F67-BEA2-0B696142F9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0DB74-DCC4-4542-8F35-9CED591509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62467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62468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62469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62470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</p:grp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24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24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41A4AE18-262C-4A0D-9BAC-8F825910902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ransition>
    <p:random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5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4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reecampus.co.uk/learn/sec/history/newdeal/page13.htm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audio" Target="../media/audio3.wav"/><Relationship Id="rId5" Type="http://schemas.openxmlformats.org/officeDocument/2006/relationships/audio" Target="../media/audio2.wav"/><Relationship Id="rId6" Type="http://schemas.openxmlformats.org/officeDocument/2006/relationships/audio" Target="../media/audio4.wav"/><Relationship Id="rId7" Type="http://schemas.openxmlformats.org/officeDocument/2006/relationships/oleObject" Target="../embeddings/Microsoft_Word_97_-_2004_Document2.doc"/><Relationship Id="rId8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The Wall Street Crash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29th October 1929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04800" y="6324600"/>
            <a:ext cx="1828800" cy="38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CH"/>
          </a:p>
        </p:txBody>
      </p:sp>
      <p:pic>
        <p:nvPicPr>
          <p:cNvPr id="2053" name="Picture 5" descr="C:\My Documents\My Webs\Myweb\SchoolHist\images\logo_bla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324600"/>
            <a:ext cx="1725613" cy="388938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 autoUpdateAnimBg="0"/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Crash!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395936"/>
          </a:xfrm>
        </p:spPr>
        <p:txBody>
          <a:bodyPr/>
          <a:lstStyle/>
          <a:p>
            <a:r>
              <a:rPr lang="en-US" sz="2800" dirty="0"/>
              <a:t>Wed 23rd Oct </a:t>
            </a:r>
          </a:p>
          <a:p>
            <a:pPr>
              <a:buNone/>
            </a:pPr>
            <a:r>
              <a:rPr lang="en-US" sz="2800" dirty="0" smtClean="0"/>
              <a:t>- 3 </a:t>
            </a:r>
            <a:r>
              <a:rPr lang="en-US" sz="2800" dirty="0"/>
              <a:t>million shares </a:t>
            </a:r>
            <a:r>
              <a:rPr lang="en-US" sz="2800" dirty="0">
                <a:solidFill>
                  <a:srgbClr val="FF0000"/>
                </a:solidFill>
              </a:rPr>
              <a:t>sold</a:t>
            </a:r>
            <a:r>
              <a:rPr lang="en-US" sz="2800" dirty="0"/>
              <a:t> in the last hour of trading</a:t>
            </a:r>
          </a:p>
          <a:p>
            <a:pPr marL="0" indent="0">
              <a:buNone/>
            </a:pPr>
            <a:r>
              <a:rPr lang="en-US" sz="2800" dirty="0" smtClean="0"/>
              <a:t>- Margin </a:t>
            </a:r>
            <a:r>
              <a:rPr lang="en-US" sz="2800" dirty="0"/>
              <a:t>buyers told to find more </a:t>
            </a:r>
            <a:r>
              <a:rPr lang="en-US" sz="2800" dirty="0" smtClean="0"/>
              <a:t>cash</a:t>
            </a:r>
          </a:p>
          <a:p>
            <a:pPr>
              <a:buNone/>
            </a:pPr>
            <a:endParaRPr lang="en-US" sz="28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</a:rPr>
              <a:t>‘</a:t>
            </a:r>
            <a:r>
              <a:rPr lang="en-US" sz="2800" dirty="0" smtClean="0">
                <a:solidFill>
                  <a:srgbClr val="FF0000"/>
                </a:solidFill>
              </a:rPr>
              <a:t>Black Thursday’ 24</a:t>
            </a:r>
            <a:r>
              <a:rPr lang="en-US" sz="2800" baseline="30000" dirty="0" smtClean="0">
                <a:solidFill>
                  <a:srgbClr val="FF0000"/>
                </a:solidFill>
              </a:rPr>
              <a:t>th</a:t>
            </a:r>
            <a:r>
              <a:rPr lang="en-US" sz="2800" dirty="0" smtClean="0">
                <a:solidFill>
                  <a:srgbClr val="FF0000"/>
                </a:solidFill>
              </a:rPr>
              <a:t> Oct</a:t>
            </a:r>
            <a:endParaRPr lang="en-US" sz="2800" dirty="0"/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800" dirty="0" smtClean="0"/>
              <a:t>- 13 </a:t>
            </a:r>
            <a:r>
              <a:rPr lang="en-US" sz="2800" dirty="0"/>
              <a:t>million shares </a:t>
            </a:r>
            <a:r>
              <a:rPr lang="en-US" sz="2800" dirty="0">
                <a:solidFill>
                  <a:srgbClr val="FF0000"/>
                </a:solidFill>
              </a:rPr>
              <a:t>sold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800" dirty="0" smtClean="0"/>
              <a:t>- No </a:t>
            </a:r>
            <a:r>
              <a:rPr lang="en-US" sz="2800" dirty="0"/>
              <a:t>buyers found</a:t>
            </a:r>
          </a:p>
          <a:p>
            <a:pPr>
              <a:lnSpc>
                <a:spcPct val="90000"/>
              </a:lnSpc>
              <a:spcBef>
                <a:spcPct val="50000"/>
              </a:spcBef>
              <a:buNone/>
            </a:pPr>
            <a:r>
              <a:rPr lang="en-US" sz="2800" dirty="0" smtClean="0">
                <a:solidFill>
                  <a:schemeClr val="hlink"/>
                </a:solidFill>
              </a:rPr>
              <a:t>- Panic</a:t>
            </a:r>
            <a:r>
              <a:rPr lang="en-US" sz="2800" dirty="0">
                <a:solidFill>
                  <a:schemeClr val="hlink"/>
                </a:solidFill>
              </a:rPr>
              <a:t>!!</a:t>
            </a:r>
            <a:endParaRPr lang="en-US" sz="2800" dirty="0"/>
          </a:p>
          <a:p>
            <a:endParaRPr lang="en-GB" sz="2800" dirty="0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914400" y="4279900"/>
            <a:ext cx="6477000" cy="530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endParaRPr lang="fr-FR" sz="32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75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75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75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75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75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75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  <p:bldP spid="7066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Crash!</a:t>
            </a:r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Fri 25th Oct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-  Top </a:t>
            </a:r>
            <a:r>
              <a:rPr lang="en-US" sz="2800" dirty="0"/>
              <a:t>bankers decide to </a:t>
            </a:r>
            <a:r>
              <a:rPr lang="en-US" sz="2800" dirty="0">
                <a:solidFill>
                  <a:schemeClr val="tx2"/>
                </a:solidFill>
              </a:rPr>
              <a:t>support</a:t>
            </a:r>
            <a:r>
              <a:rPr lang="en-US" sz="2800" dirty="0"/>
              <a:t> market</a:t>
            </a:r>
          </a:p>
          <a:p>
            <a:pPr>
              <a:buFontTx/>
              <a:buChar char="-"/>
            </a:pPr>
            <a:r>
              <a:rPr lang="en-US" sz="2800" dirty="0" smtClean="0"/>
              <a:t>Banking </a:t>
            </a:r>
            <a:r>
              <a:rPr lang="en-US" sz="2800" dirty="0"/>
              <a:t>firms </a:t>
            </a:r>
            <a:r>
              <a:rPr lang="en-US" sz="2800" dirty="0">
                <a:solidFill>
                  <a:srgbClr val="00FF00"/>
                </a:solidFill>
              </a:rPr>
              <a:t>buy</a:t>
            </a:r>
            <a:r>
              <a:rPr lang="en-US" sz="2800" dirty="0"/>
              <a:t> millions of shares for more than they are </a:t>
            </a:r>
            <a:r>
              <a:rPr lang="en-US" sz="2800" dirty="0" smtClean="0"/>
              <a:t>worth</a:t>
            </a:r>
          </a:p>
          <a:p>
            <a:pPr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Sat 26th Oct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-  President </a:t>
            </a:r>
            <a:r>
              <a:rPr lang="en-US" sz="2800" dirty="0"/>
              <a:t>Hoover “The fundamental business of the country, is on a sound and secure basis”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Crash!</a:t>
            </a:r>
          </a:p>
        </p:txBody>
      </p:sp>
      <p:sp>
        <p:nvSpPr>
          <p:cNvPr id="757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2"/>
            <a:ext cx="7772400" cy="454684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Mon. 28th Oct </a:t>
            </a: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-   Massive </a:t>
            </a:r>
            <a:r>
              <a:rPr lang="en-US" sz="2400" dirty="0"/>
              <a:t>selling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 smtClean="0"/>
              <a:t>3 </a:t>
            </a:r>
            <a:r>
              <a:rPr lang="en-US" sz="2400" dirty="0"/>
              <a:t>million shares </a:t>
            </a:r>
            <a:r>
              <a:rPr lang="en-US" sz="2400" dirty="0">
                <a:solidFill>
                  <a:srgbClr val="FF0000"/>
                </a:solidFill>
              </a:rPr>
              <a:t>sold</a:t>
            </a:r>
            <a:r>
              <a:rPr lang="en-US" sz="2400" dirty="0"/>
              <a:t> in the last hour of </a:t>
            </a:r>
            <a:r>
              <a:rPr lang="en-US" sz="2400" dirty="0" smtClean="0"/>
              <a:t>trading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 smtClean="0"/>
              <a:t>9 </a:t>
            </a:r>
            <a:r>
              <a:rPr lang="en-US" sz="2400" dirty="0"/>
              <a:t>million </a:t>
            </a:r>
            <a:r>
              <a:rPr lang="en-US" sz="2400" dirty="0">
                <a:solidFill>
                  <a:srgbClr val="FF0000"/>
                </a:solidFill>
              </a:rPr>
              <a:t>sold</a:t>
            </a:r>
            <a:r>
              <a:rPr lang="en-US" sz="2400" dirty="0"/>
              <a:t> in total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 smtClean="0"/>
              <a:t>Banks </a:t>
            </a:r>
            <a:r>
              <a:rPr lang="en-US" sz="2400" dirty="0">
                <a:solidFill>
                  <a:srgbClr val="FF0000"/>
                </a:solidFill>
              </a:rPr>
              <a:t>stop</a:t>
            </a:r>
            <a:r>
              <a:rPr lang="en-US" sz="2400" dirty="0"/>
              <a:t> supporting </a:t>
            </a:r>
            <a:r>
              <a:rPr lang="en-US" sz="2400" dirty="0" smtClean="0"/>
              <a:t>prices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Tuesday 29th Oct</a:t>
            </a:r>
            <a:endParaRPr lang="en-US" sz="2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 smtClean="0"/>
              <a:t>16 </a:t>
            </a:r>
            <a:r>
              <a:rPr lang="en-US" sz="2400" dirty="0"/>
              <a:t>million shares </a:t>
            </a:r>
            <a:r>
              <a:rPr lang="en-US" sz="2400" dirty="0" smtClean="0">
                <a:solidFill>
                  <a:srgbClr val="FF0000"/>
                </a:solidFill>
              </a:rPr>
              <a:t>sold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 smtClean="0"/>
              <a:t>No </a:t>
            </a:r>
            <a:r>
              <a:rPr lang="en-US" sz="2400" dirty="0"/>
              <a:t>buyers </a:t>
            </a:r>
            <a:r>
              <a:rPr lang="en-US" sz="2400" dirty="0" smtClean="0"/>
              <a:t>found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 smtClean="0"/>
              <a:t>Ticker </a:t>
            </a:r>
            <a:r>
              <a:rPr lang="en-US" sz="2400" dirty="0"/>
              <a:t>tape machines break due to pressure, many are ruined before they can act</a:t>
            </a:r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CRASH!!!</a:t>
            </a:r>
          </a:p>
        </p:txBody>
      </p:sp>
      <p:sp>
        <p:nvSpPr>
          <p:cNvPr id="40964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5181600"/>
            <a:ext cx="7696200" cy="990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>
                <a:solidFill>
                  <a:schemeClr val="tx2"/>
                </a:solidFill>
              </a:rPr>
              <a:t>C R A S H ! ! !</a:t>
            </a:r>
            <a:endParaRPr lang="en-US"/>
          </a:p>
          <a:p>
            <a:endParaRPr lang="en-GB"/>
          </a:p>
        </p:txBody>
      </p:sp>
      <p:sp>
        <p:nvSpPr>
          <p:cNvPr id="40965" name="Text Box 1029"/>
          <p:cNvSpPr txBox="1">
            <a:spLocks noChangeArrowheads="1"/>
          </p:cNvSpPr>
          <p:nvPr/>
        </p:nvSpPr>
        <p:spPr bwMode="auto">
          <a:xfrm>
            <a:off x="2667000" y="3200400"/>
            <a:ext cx="495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What’s happened to our shares???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  <p:bldP spid="40964" grpId="0" build="p" autoUpdateAnimBg="0"/>
      <p:bldP spid="4096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Re-Cap</a:t>
            </a:r>
          </a:p>
        </p:txBody>
      </p:sp>
      <p:sp>
        <p:nvSpPr>
          <p:cNvPr id="81923" name="AutoShape 1027"/>
          <p:cNvSpPr>
            <a:spLocks noChangeArrowheads="1"/>
          </p:cNvSpPr>
          <p:nvPr/>
        </p:nvSpPr>
        <p:spPr bwMode="auto">
          <a:xfrm>
            <a:off x="228600" y="1600200"/>
            <a:ext cx="2971800" cy="9144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/>
              <a:t>Overproduction</a:t>
            </a:r>
          </a:p>
        </p:txBody>
      </p:sp>
      <p:sp>
        <p:nvSpPr>
          <p:cNvPr id="81927" name="AutoShape 1031"/>
          <p:cNvSpPr>
            <a:spLocks noChangeArrowheads="1"/>
          </p:cNvSpPr>
          <p:nvPr/>
        </p:nvSpPr>
        <p:spPr bwMode="auto">
          <a:xfrm>
            <a:off x="5181600" y="2133600"/>
            <a:ext cx="2971800" cy="9144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/>
              <a:t>Stocks of unsold goods</a:t>
            </a:r>
          </a:p>
        </p:txBody>
      </p:sp>
      <p:sp>
        <p:nvSpPr>
          <p:cNvPr id="81928" name="AutoShape 1032"/>
          <p:cNvSpPr>
            <a:spLocks noChangeArrowheads="1"/>
          </p:cNvSpPr>
          <p:nvPr/>
        </p:nvSpPr>
        <p:spPr bwMode="auto">
          <a:xfrm>
            <a:off x="1219200" y="3276600"/>
            <a:ext cx="2971800" cy="9144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/>
              <a:t>Demand falls</a:t>
            </a:r>
          </a:p>
        </p:txBody>
      </p:sp>
      <p:sp>
        <p:nvSpPr>
          <p:cNvPr id="81929" name="AutoShape 1033"/>
          <p:cNvSpPr>
            <a:spLocks noChangeArrowheads="1"/>
          </p:cNvSpPr>
          <p:nvPr/>
        </p:nvSpPr>
        <p:spPr bwMode="auto">
          <a:xfrm>
            <a:off x="4953000" y="3886200"/>
            <a:ext cx="2971800" cy="9144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/>
              <a:t>Profits Fall</a:t>
            </a:r>
          </a:p>
        </p:txBody>
      </p:sp>
      <p:sp>
        <p:nvSpPr>
          <p:cNvPr id="81930" name="AutoShape 1034"/>
          <p:cNvSpPr>
            <a:spLocks noChangeArrowheads="1"/>
          </p:cNvSpPr>
          <p:nvPr/>
        </p:nvSpPr>
        <p:spPr bwMode="auto">
          <a:xfrm>
            <a:off x="0" y="4648200"/>
            <a:ext cx="2971800" cy="9144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/>
              <a:t>People start to sell </a:t>
            </a:r>
          </a:p>
          <a:p>
            <a:pPr algn="ctr"/>
            <a:r>
              <a:rPr lang="en-GB"/>
              <a:t>shares</a:t>
            </a:r>
          </a:p>
        </p:txBody>
      </p:sp>
      <p:sp>
        <p:nvSpPr>
          <p:cNvPr id="81931" name="AutoShape 1035"/>
          <p:cNvSpPr>
            <a:spLocks noChangeArrowheads="1"/>
          </p:cNvSpPr>
          <p:nvPr/>
        </p:nvSpPr>
        <p:spPr bwMode="auto">
          <a:xfrm>
            <a:off x="3276600" y="5943600"/>
            <a:ext cx="2971800" cy="9144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/>
              <a:t>Panic.</a:t>
            </a:r>
          </a:p>
        </p:txBody>
      </p:sp>
      <p:sp>
        <p:nvSpPr>
          <p:cNvPr id="81932" name="AutoShape 1036"/>
          <p:cNvSpPr>
            <a:spLocks noChangeArrowheads="1"/>
          </p:cNvSpPr>
          <p:nvPr/>
        </p:nvSpPr>
        <p:spPr bwMode="auto">
          <a:xfrm>
            <a:off x="3200400" y="2057400"/>
            <a:ext cx="1981200" cy="533400"/>
          </a:xfrm>
          <a:prstGeom prst="rightArrow">
            <a:avLst>
              <a:gd name="adj1" fmla="val 50000"/>
              <a:gd name="adj2" fmla="val 9285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CH"/>
          </a:p>
        </p:txBody>
      </p:sp>
      <p:sp>
        <p:nvSpPr>
          <p:cNvPr id="81933" name="AutoShape 1037"/>
          <p:cNvSpPr>
            <a:spLocks noChangeArrowheads="1"/>
          </p:cNvSpPr>
          <p:nvPr/>
        </p:nvSpPr>
        <p:spPr bwMode="auto">
          <a:xfrm>
            <a:off x="4191000" y="2971800"/>
            <a:ext cx="1143000" cy="6858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CH"/>
          </a:p>
        </p:txBody>
      </p:sp>
      <p:sp>
        <p:nvSpPr>
          <p:cNvPr id="81934" name="AutoShape 1038"/>
          <p:cNvSpPr>
            <a:spLocks noChangeArrowheads="1"/>
          </p:cNvSpPr>
          <p:nvPr/>
        </p:nvSpPr>
        <p:spPr bwMode="auto">
          <a:xfrm>
            <a:off x="3886200" y="4038600"/>
            <a:ext cx="1066800" cy="3048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CH"/>
          </a:p>
        </p:txBody>
      </p:sp>
      <p:sp>
        <p:nvSpPr>
          <p:cNvPr id="81935" name="AutoShape 1039"/>
          <p:cNvSpPr>
            <a:spLocks noChangeArrowheads="1"/>
          </p:cNvSpPr>
          <p:nvPr/>
        </p:nvSpPr>
        <p:spPr bwMode="auto">
          <a:xfrm>
            <a:off x="3048000" y="4648200"/>
            <a:ext cx="1905000" cy="685800"/>
          </a:xfrm>
          <a:prstGeom prst="leftArrow">
            <a:avLst>
              <a:gd name="adj1" fmla="val 50000"/>
              <a:gd name="adj2" fmla="val 69444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CH"/>
          </a:p>
        </p:txBody>
      </p:sp>
      <p:sp>
        <p:nvSpPr>
          <p:cNvPr id="81939" name="AutoShape 1043"/>
          <p:cNvSpPr>
            <a:spLocks noChangeArrowheads="1"/>
          </p:cNvSpPr>
          <p:nvPr/>
        </p:nvSpPr>
        <p:spPr bwMode="auto">
          <a:xfrm flipV="1">
            <a:off x="2819400" y="5257800"/>
            <a:ext cx="990600" cy="8382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CH"/>
          </a:p>
        </p:txBody>
      </p:sp>
      <p:sp>
        <p:nvSpPr>
          <p:cNvPr id="81940" name="AutoShape 1044"/>
          <p:cNvSpPr>
            <a:spLocks noChangeArrowheads="1"/>
          </p:cNvSpPr>
          <p:nvPr/>
        </p:nvSpPr>
        <p:spPr bwMode="auto">
          <a:xfrm>
            <a:off x="6934200" y="5334000"/>
            <a:ext cx="2209800" cy="11430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>
                <a:effectLst>
                  <a:outerShdw blurRad="38100" dist="38100" dir="2700000" algn="tl">
                    <a:srgbClr val="FFFFFF"/>
                  </a:outerShdw>
                </a:effectLst>
              </a:rPr>
              <a:t>CRASH!!</a:t>
            </a:r>
          </a:p>
        </p:txBody>
      </p:sp>
      <p:sp>
        <p:nvSpPr>
          <p:cNvPr id="81941" name="AutoShape 1045"/>
          <p:cNvSpPr>
            <a:spLocks noChangeArrowheads="1"/>
          </p:cNvSpPr>
          <p:nvPr/>
        </p:nvSpPr>
        <p:spPr bwMode="auto">
          <a:xfrm>
            <a:off x="6248400" y="60960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fr-CH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1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1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animBg="1" autoUpdateAnimBg="0"/>
      <p:bldP spid="81927" grpId="0" animBg="1" autoUpdateAnimBg="0"/>
      <p:bldP spid="81928" grpId="0" animBg="1" autoUpdateAnimBg="0"/>
      <p:bldP spid="81929" grpId="0" animBg="1" autoUpdateAnimBg="0"/>
      <p:bldP spid="81930" grpId="0" animBg="1" autoUpdateAnimBg="0"/>
      <p:bldP spid="81931" grpId="0" animBg="1" autoUpdateAnimBg="0"/>
      <p:bldP spid="81932" grpId="0" animBg="1"/>
      <p:bldP spid="81933" grpId="0" animBg="1"/>
      <p:bldP spid="81934" grpId="0" animBg="1"/>
      <p:bldP spid="81935" grpId="0" animBg="1"/>
      <p:bldP spid="81939" grpId="0" animBg="1"/>
      <p:bldP spid="81940" grpId="0" animBg="1" autoUpdateAnimBg="0"/>
      <p:bldP spid="819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5445224"/>
            <a:ext cx="7162800" cy="1008112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1800" dirty="0"/>
              <a:t>Fred Bell was a wealthy businessman before the Wall Street Crash. He became one of the many unemployed men who tried to make a living by selling apples in the street</a:t>
            </a:r>
            <a:endParaRPr lang="en-US" dirty="0"/>
          </a:p>
          <a:p>
            <a:endParaRPr lang="en-US" dirty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209800"/>
            <a:ext cx="2511599" cy="2921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autoUpdateAnimBg="0"/>
      <p:bldP spid="2867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CONSEQUENCES</a:t>
            </a:r>
          </a:p>
        </p:txBody>
      </p:sp>
      <p:graphicFrame>
        <p:nvGraphicFramePr>
          <p:cNvPr id="84992" name="Object 102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685800" y="20574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7" name="Graphique" r:id="rId3" imgW="7772400" imgH="4114884" progId="MSGraph.Chart.8">
                  <p:embed followColorScheme="full"/>
                </p:oleObj>
              </mc:Choice>
              <mc:Fallback>
                <p:oleObj name="Graphique" r:id="rId3" imgW="7772400" imgH="4114884" progId="MSGraph.Chart.8">
                  <p:embed followColorScheme="full"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57400"/>
                        <a:ext cx="7772400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3" name="Object 1025"/>
          <p:cNvGraphicFramePr>
            <a:graphicFrameLocks noChangeAspect="1"/>
          </p:cNvGraphicFramePr>
          <p:nvPr/>
        </p:nvGraphicFramePr>
        <p:xfrm>
          <a:off x="971600" y="1812925"/>
          <a:ext cx="7239000" cy="504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8" name="Chart" r:id="rId5" imgW="6997680" imgH="4872600" progId="MSGraph.Chart.8">
                  <p:embed followColorScheme="full"/>
                </p:oleObj>
              </mc:Choice>
              <mc:Fallback>
                <p:oleObj name="Chart" r:id="rId5" imgW="6997680" imgH="4872600" progId="MSGraph.Chart.8">
                  <p:embed followColorScheme="full"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812925"/>
                        <a:ext cx="7239000" cy="504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4992" grpId="0"/>
      <p:bldOleChart spid="84993" grpId="0" bld="seriesEl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CONSEQUENCES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Thousands of small businesses go bust.</a:t>
            </a:r>
          </a:p>
          <a:p>
            <a:r>
              <a:rPr lang="en-GB" dirty="0"/>
              <a:t>Banks closed.</a:t>
            </a:r>
          </a:p>
          <a:p>
            <a:r>
              <a:rPr lang="en-GB" dirty="0"/>
              <a:t>People bought less : more of the above.</a:t>
            </a:r>
          </a:p>
          <a:p>
            <a:r>
              <a:rPr lang="en-GB" dirty="0" smtClean="0"/>
              <a:t>Economy spirals into recession</a:t>
            </a:r>
            <a:endParaRPr lang="en-GB" dirty="0"/>
          </a:p>
          <a:p>
            <a:r>
              <a:rPr lang="en-GB" dirty="0"/>
              <a:t>The </a:t>
            </a:r>
            <a:r>
              <a:rPr lang="en-GB" dirty="0">
                <a:hlinkClick r:id="rId2"/>
              </a:rPr>
              <a:t>Great </a:t>
            </a:r>
            <a:r>
              <a:rPr lang="en-GB" dirty="0" smtClean="0">
                <a:hlinkClick r:id="rId2"/>
              </a:rPr>
              <a:t>Depression</a:t>
            </a:r>
            <a:endParaRPr lang="en-GB" dirty="0" smtClean="0"/>
          </a:p>
          <a:p>
            <a:r>
              <a:rPr lang="en-GB" dirty="0" smtClean="0"/>
              <a:t>By 1932, a new political direction wanted</a:t>
            </a:r>
          </a:p>
          <a:p>
            <a:r>
              <a:rPr lang="en-GB" dirty="0" smtClean="0"/>
              <a:t>FDR + his New Deal sweep into power</a:t>
            </a:r>
            <a:r>
              <a:rPr lang="mr-IN" dirty="0" smtClean="0"/>
              <a:t>…</a:t>
            </a:r>
            <a:r>
              <a:rPr lang="fr-CH" dirty="0" smtClean="0"/>
              <a:t>..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Task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134672" cy="4114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dirty="0" smtClean="0"/>
              <a:t>Look at Consequences 1 2 3</a:t>
            </a:r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For each consequence, produce </a:t>
            </a:r>
            <a:r>
              <a:rPr lang="en-US" dirty="0"/>
              <a:t>a report about the </a:t>
            </a:r>
            <a:r>
              <a:rPr lang="en-US" dirty="0" smtClean="0"/>
              <a:t>consequences of Wall </a:t>
            </a:r>
            <a:r>
              <a:rPr lang="en-US" dirty="0"/>
              <a:t>Street </a:t>
            </a:r>
            <a:r>
              <a:rPr lang="en-US" dirty="0" smtClean="0"/>
              <a:t>Crash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Walsh pp 213-215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 autoUpdateAnimBg="0"/>
      <p:bldP spid="3789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Task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FontTx/>
              <a:buNone/>
            </a:pPr>
            <a:r>
              <a:rPr 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Consequence1</a:t>
            </a:r>
            <a:endParaRPr lang="en-US" u="sng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 algn="ctr">
              <a:buFontTx/>
              <a:buNone/>
            </a:pPr>
            <a:endParaRPr lang="en-US" u="sng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 algn="ctr">
              <a:buFontTx/>
              <a:buNone/>
            </a:pPr>
            <a:r>
              <a:rPr lang="en-US" dirty="0">
                <a:solidFill>
                  <a:schemeClr val="accent1"/>
                </a:solidFill>
              </a:rPr>
              <a:t>Look at the effects of the crash in the American cities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Roaring 20s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191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GB" sz="2800" dirty="0"/>
              <a:t>(Rep) Government policy of </a:t>
            </a:r>
            <a:r>
              <a:rPr lang="en-GB" sz="2800" b="1" dirty="0">
                <a:solidFill>
                  <a:schemeClr val="tx2"/>
                </a:solidFill>
              </a:rPr>
              <a:t>laissez faire</a:t>
            </a:r>
            <a:r>
              <a:rPr lang="en-GB" sz="2800" dirty="0"/>
              <a:t>.</a:t>
            </a:r>
          </a:p>
          <a:p>
            <a:pPr marL="609600" indent="-609600">
              <a:buFontTx/>
              <a:buAutoNum type="arabicPeriod"/>
            </a:pPr>
            <a:r>
              <a:rPr lang="en-GB" sz="2800" dirty="0"/>
              <a:t>US industry had been boosted by the war.</a:t>
            </a:r>
          </a:p>
          <a:p>
            <a:pPr marL="609600" indent="-609600">
              <a:buFontTx/>
              <a:buAutoNum type="arabicPeriod"/>
            </a:pPr>
            <a:r>
              <a:rPr lang="en-GB" sz="2800" b="1" dirty="0">
                <a:solidFill>
                  <a:schemeClr val="tx2"/>
                </a:solidFill>
              </a:rPr>
              <a:t>Protectionism</a:t>
            </a:r>
            <a:r>
              <a:rPr lang="en-GB" sz="2800" dirty="0"/>
              <a:t> - import duties raised (1922).</a:t>
            </a:r>
          </a:p>
          <a:p>
            <a:pPr marL="609600" indent="-609600">
              <a:buFontTx/>
              <a:buAutoNum type="arabicPeriod"/>
            </a:pPr>
            <a:r>
              <a:rPr lang="en-GB" sz="2800" dirty="0"/>
              <a:t>Mass production: cars, radios, refrigerators.</a:t>
            </a:r>
          </a:p>
          <a:p>
            <a:pPr marL="609600" indent="-609600">
              <a:buFontTx/>
              <a:buAutoNum type="arabicPeriod"/>
            </a:pPr>
            <a:r>
              <a:rPr lang="en-GB" sz="2800" dirty="0" smtClean="0"/>
              <a:t>Hire </a:t>
            </a:r>
            <a:r>
              <a:rPr lang="en-GB" sz="2800" dirty="0"/>
              <a:t>Purchase - people could buy on credit. There is massive consumer spending.</a:t>
            </a:r>
          </a:p>
          <a:p>
            <a:pPr marL="609600" indent="-609600">
              <a:buFontTx/>
              <a:buNone/>
            </a:pPr>
            <a:r>
              <a:rPr lang="en-GB" sz="2800" dirty="0">
                <a:solidFill>
                  <a:schemeClr val="tx2"/>
                </a:solidFill>
              </a:rPr>
              <a:t>		</a:t>
            </a: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Confidence!!</a:t>
            </a:r>
            <a:endParaRPr lang="en-GB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Task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FontTx/>
              <a:buNone/>
            </a:pPr>
            <a:r>
              <a:rPr 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Consequence </a:t>
            </a:r>
            <a:r>
              <a:rPr lang="en-US" u="sng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  <a:p>
            <a:pPr marL="609600" indent="-609600" algn="ctr">
              <a:buFontTx/>
              <a:buNone/>
            </a:pPr>
            <a:endParaRPr lang="en-US" u="sng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 algn="ctr">
              <a:buFontTx/>
              <a:buNone/>
            </a:pPr>
            <a:r>
              <a:rPr lang="en-US" dirty="0">
                <a:solidFill>
                  <a:schemeClr val="accent1"/>
                </a:solidFill>
              </a:rPr>
              <a:t>Look at the effects of the crash in the American countryside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Task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FontTx/>
              <a:buNone/>
            </a:pPr>
            <a:r>
              <a:rPr 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Consequence 3</a:t>
            </a:r>
            <a:endParaRPr lang="en-US" u="sng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 algn="ctr">
              <a:buFontTx/>
              <a:buNone/>
            </a:pPr>
            <a:endParaRPr lang="en-US" u="sng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09600" indent="-609600" algn="ctr">
              <a:buFontTx/>
              <a:buNone/>
            </a:pPr>
            <a:r>
              <a:rPr lang="en-US" dirty="0">
                <a:solidFill>
                  <a:schemeClr val="accent1"/>
                </a:solidFill>
              </a:rPr>
              <a:t>Look at the international effects of the crash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Roaring 20s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8392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/>
              <a:t>Farmers </a:t>
            </a:r>
            <a:r>
              <a:rPr lang="en-GB" sz="2400" dirty="0">
                <a:solidFill>
                  <a:srgbClr val="FF0000"/>
                </a:solidFill>
              </a:rPr>
              <a:t>DID NOT</a:t>
            </a:r>
            <a:r>
              <a:rPr lang="en-GB" sz="2400" dirty="0"/>
              <a:t> prosper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dirty="0"/>
              <a:t>	</a:t>
            </a:r>
            <a:r>
              <a:rPr lang="en-GB" sz="2400" dirty="0">
                <a:solidFill>
                  <a:schemeClr val="accent1"/>
                </a:solidFill>
              </a:rPr>
              <a:t>new machines produced more which lowered prices.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The </a:t>
            </a:r>
            <a:r>
              <a:rPr lang="en-GB" sz="2400" dirty="0" smtClean="0"/>
              <a:t>African-American population </a:t>
            </a:r>
            <a:r>
              <a:rPr lang="en-GB" sz="2400" dirty="0">
                <a:solidFill>
                  <a:srgbClr val="FF0000"/>
                </a:solidFill>
              </a:rPr>
              <a:t>DID NOT</a:t>
            </a:r>
            <a:r>
              <a:rPr lang="en-GB" sz="2400" dirty="0"/>
              <a:t> prosper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dirty="0"/>
              <a:t>	 </a:t>
            </a:r>
            <a:r>
              <a:rPr lang="en-GB" sz="2400" dirty="0">
                <a:solidFill>
                  <a:schemeClr val="accent1"/>
                </a:solidFill>
              </a:rPr>
              <a:t>farmers laid them off, given low paid jobs and lived in slums.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Recent immigrants </a:t>
            </a:r>
            <a:r>
              <a:rPr lang="en-GB" sz="2400" dirty="0">
                <a:solidFill>
                  <a:srgbClr val="FF0000"/>
                </a:solidFill>
              </a:rPr>
              <a:t>DID NOT</a:t>
            </a:r>
            <a:r>
              <a:rPr lang="en-GB" sz="2400" dirty="0"/>
              <a:t> prosper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dirty="0"/>
              <a:t>	</a:t>
            </a:r>
            <a:r>
              <a:rPr lang="en-GB" sz="2400" dirty="0">
                <a:solidFill>
                  <a:schemeClr val="accent1"/>
                </a:solidFill>
              </a:rPr>
              <a:t>they were given low paid jobs and lived in slums.</a:t>
            </a:r>
          </a:p>
          <a:p>
            <a:pPr>
              <a:lnSpc>
                <a:spcPct val="90000"/>
              </a:lnSpc>
            </a:pPr>
            <a:r>
              <a:rPr lang="en-GB" sz="2400" dirty="0"/>
              <a:t>Workers in old industries </a:t>
            </a:r>
            <a:r>
              <a:rPr lang="en-GB" sz="2400" dirty="0">
                <a:solidFill>
                  <a:srgbClr val="FF0000"/>
                </a:solidFill>
              </a:rPr>
              <a:t>DID NOT</a:t>
            </a:r>
            <a:r>
              <a:rPr lang="en-GB" sz="2400" dirty="0"/>
              <a:t> </a:t>
            </a:r>
            <a:r>
              <a:rPr lang="en-GB" sz="2400" dirty="0" smtClean="0"/>
              <a:t>prosper</a:t>
            </a: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 smtClean="0">
                <a:solidFill>
                  <a:schemeClr val="accent1"/>
                </a:solidFill>
              </a:rPr>
              <a:t>they </a:t>
            </a:r>
            <a:r>
              <a:rPr lang="en-GB" sz="2400" dirty="0">
                <a:solidFill>
                  <a:schemeClr val="accent1"/>
                </a:solidFill>
              </a:rPr>
              <a:t>were given low paid jobs and lived in slums.</a:t>
            </a:r>
            <a:endParaRPr lang="en-GB" sz="2400" dirty="0"/>
          </a:p>
          <a:p>
            <a:pPr lvl="1">
              <a:lnSpc>
                <a:spcPct val="90000"/>
              </a:lnSpc>
              <a:buFontTx/>
              <a:buNone/>
            </a:pPr>
            <a:endParaRPr lang="en-GB" sz="2000" dirty="0">
              <a:solidFill>
                <a:schemeClr val="accent1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7200" y="5638800"/>
            <a:ext cx="7335838" cy="4206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GB" b="1">
                <a:solidFill>
                  <a:schemeClr val="hlink"/>
                </a:solidFill>
              </a:rPr>
              <a:t>Prohibition</a:t>
            </a:r>
            <a:r>
              <a:rPr lang="en-GB"/>
              <a:t> saw a rise in crime: bootleggers &amp; gangsters.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GB" dirty="0" smtClean="0"/>
              <a:t>Wall </a:t>
            </a:r>
            <a:r>
              <a:rPr lang="en-GB" dirty="0"/>
              <a:t>S</a:t>
            </a:r>
            <a:r>
              <a:rPr lang="en-GB" dirty="0" smtClean="0"/>
              <a:t>t Crash - Background</a:t>
            </a:r>
            <a:endParaRPr lang="en-GB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915400" cy="4848944"/>
          </a:xfrm>
        </p:spPr>
        <p:txBody>
          <a:bodyPr/>
          <a:lstStyle/>
          <a:p>
            <a:r>
              <a:rPr lang="en-GB" dirty="0">
                <a:solidFill>
                  <a:srgbClr val="00FF00"/>
                </a:solidFill>
              </a:rPr>
              <a:t>With more money to </a:t>
            </a:r>
            <a:r>
              <a:rPr lang="en-GB" dirty="0" smtClean="0">
                <a:solidFill>
                  <a:srgbClr val="00FF00"/>
                </a:solidFill>
              </a:rPr>
              <a:t>spend, </a:t>
            </a:r>
            <a:r>
              <a:rPr lang="en-GB" dirty="0">
                <a:solidFill>
                  <a:srgbClr val="00FF00"/>
                </a:solidFill>
              </a:rPr>
              <a:t>people invested on the stock </a:t>
            </a:r>
            <a:r>
              <a:rPr lang="en-GB" dirty="0" smtClean="0">
                <a:solidFill>
                  <a:srgbClr val="00FF00"/>
                </a:solidFill>
              </a:rPr>
              <a:t>market to ‘make a fast buck’.</a:t>
            </a:r>
            <a:endParaRPr lang="en-GB" dirty="0">
              <a:solidFill>
                <a:srgbClr val="00FF00"/>
              </a:solidFill>
            </a:endParaRPr>
          </a:p>
          <a:p>
            <a:r>
              <a:rPr lang="en-GB" dirty="0">
                <a:solidFill>
                  <a:srgbClr val="00FF00"/>
                </a:solidFill>
              </a:rPr>
              <a:t>President Hoover’s aim: </a:t>
            </a:r>
            <a:r>
              <a:rPr lang="en-GB" i="1" dirty="0">
                <a:solidFill>
                  <a:srgbClr val="00FF00"/>
                </a:solidFill>
              </a:rPr>
              <a:t>“a chicken in every pot and two cars in every garage”.</a:t>
            </a:r>
          </a:p>
          <a:p>
            <a:pPr>
              <a:buFontTx/>
              <a:buNone/>
            </a:pPr>
            <a:r>
              <a:rPr lang="en-GB" i="1" dirty="0">
                <a:solidFill>
                  <a:schemeClr val="accent1"/>
                </a:solidFill>
              </a:rPr>
              <a:t>					BUT</a:t>
            </a:r>
          </a:p>
          <a:p>
            <a:r>
              <a:rPr lang="en-GB" sz="2800" dirty="0">
                <a:solidFill>
                  <a:srgbClr val="FF0000"/>
                </a:solidFill>
              </a:rPr>
              <a:t>50% of American families earned less than $2000 a </a:t>
            </a:r>
            <a:r>
              <a:rPr lang="en-GB" sz="2800" dirty="0" smtClean="0">
                <a:solidFill>
                  <a:srgbClr val="FF0000"/>
                </a:solidFill>
              </a:rPr>
              <a:t>year</a:t>
            </a:r>
          </a:p>
          <a:p>
            <a:pPr>
              <a:buNone/>
            </a:pPr>
            <a:endParaRPr lang="en-GB" sz="2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GB" sz="2800" dirty="0" smtClean="0">
                <a:solidFill>
                  <a:srgbClr val="FF0000"/>
                </a:solidFill>
              </a:rPr>
              <a:t>Mass production + 50% poverty =</a:t>
            </a:r>
            <a:endParaRPr lang="en-GB" sz="28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GB" sz="2800" dirty="0">
                <a:solidFill>
                  <a:srgbClr val="FF0000"/>
                </a:solidFill>
              </a:rPr>
              <a:t>American Industry was producing too many </a:t>
            </a:r>
            <a:r>
              <a:rPr lang="en-GB" sz="2800" dirty="0" smtClean="0">
                <a:solidFill>
                  <a:srgbClr val="FF0000"/>
                </a:solidFill>
              </a:rPr>
              <a:t>goods!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Shares &amp; the Stock Market</a:t>
            </a:r>
          </a:p>
        </p:txBody>
      </p:sp>
      <p:sp>
        <p:nvSpPr>
          <p:cNvPr id="27651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295400" y="2286000"/>
            <a:ext cx="49530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Companies borrow money to pay for equipment or staff etc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Investors get a share of the profit the company makes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‘Shareholders’ can sell their shares on the stock market.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This is based in Wall Street, New York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Prices can change every day according to how well the company is doing.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Prices can also change no matter how the company is doing </a:t>
            </a:r>
            <a:r>
              <a:rPr lang="en-US" sz="2000" dirty="0" smtClean="0"/>
              <a:t>- </a:t>
            </a:r>
            <a:r>
              <a:rPr lang="en-US" sz="2000" dirty="0" smtClean="0">
                <a:solidFill>
                  <a:schemeClr val="accent1"/>
                </a:solidFill>
              </a:rPr>
              <a:t>Speculation</a:t>
            </a:r>
            <a:endParaRPr lang="en-US" sz="2000" dirty="0"/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2514600"/>
            <a:ext cx="2260600" cy="3505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 autoUpdateAnimBg="0" advAuto="0"/>
      <p:bldP spid="276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Speculation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American industry booms, price of shares move up</a:t>
            </a:r>
          </a:p>
          <a:p>
            <a:r>
              <a:rPr lang="en-US" sz="2400" dirty="0"/>
              <a:t>Investors sell their shares at higher prices and make huge </a:t>
            </a:r>
            <a:r>
              <a:rPr lang="en-US" sz="2400" dirty="0" smtClean="0"/>
              <a:t>profits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Get Rich, </a:t>
            </a:r>
            <a:r>
              <a:rPr lang="en-US" sz="2400" u="sng" dirty="0">
                <a:solidFill>
                  <a:srgbClr val="FF0000"/>
                </a:solidFill>
              </a:rPr>
              <a:t>Quick</a:t>
            </a:r>
            <a:r>
              <a:rPr lang="en-US" sz="2400" u="sng" dirty="0" smtClean="0">
                <a:solidFill>
                  <a:srgbClr val="FF0000"/>
                </a:solidFill>
              </a:rPr>
              <a:t>!!</a:t>
            </a:r>
          </a:p>
          <a:p>
            <a:pPr>
              <a:buNone/>
            </a:pPr>
            <a:endParaRPr lang="en-US" sz="2400" u="sng" dirty="0">
              <a:solidFill>
                <a:srgbClr val="FF0000"/>
              </a:solidFill>
            </a:endParaRPr>
          </a:p>
          <a:p>
            <a:r>
              <a:rPr lang="en-US" sz="2400" dirty="0"/>
              <a:t>More people invest, pushing prices higher</a:t>
            </a:r>
          </a:p>
          <a:p>
            <a:r>
              <a:rPr lang="en-US" sz="2400" dirty="0"/>
              <a:t>People buy “on the margin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Overextension of their credit</a:t>
            </a:r>
          </a:p>
        </p:txBody>
      </p:sp>
      <p:graphicFrame>
        <p:nvGraphicFramePr>
          <p:cNvPr id="82944" name="Object 1024"/>
          <p:cNvGraphicFramePr>
            <a:graphicFrameLocks noChangeAspect="1"/>
          </p:cNvGraphicFramePr>
          <p:nvPr/>
        </p:nvGraphicFramePr>
        <p:xfrm>
          <a:off x="6019800" y="3736975"/>
          <a:ext cx="3124200" cy="312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2" name="Document" r:id="rId4" imgW="1715040" imgH="1712520" progId="Word.Document.8">
                  <p:embed/>
                </p:oleObj>
              </mc:Choice>
              <mc:Fallback>
                <p:oleObj name="Document" r:id="rId4" imgW="1715040" imgH="1712520" progId="Word.Document.8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736975"/>
                        <a:ext cx="3124200" cy="312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9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 autoUpdateAnimBg="0"/>
      <p:bldP spid="2969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Speculation</a:t>
            </a:r>
          </a:p>
        </p:txBody>
      </p:sp>
      <p:graphicFrame>
        <p:nvGraphicFramePr>
          <p:cNvPr id="83968" name="Object 1024"/>
          <p:cNvGraphicFramePr>
            <a:graphicFrameLocks noChangeAspect="1"/>
          </p:cNvGraphicFramePr>
          <p:nvPr/>
        </p:nvGraphicFramePr>
        <p:xfrm>
          <a:off x="0" y="0"/>
          <a:ext cx="22225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6" name="Document" r:id="rId7" imgW="1562760" imgH="1661040" progId="Word.Document.8">
                  <p:embed/>
                </p:oleObj>
              </mc:Choice>
              <mc:Fallback>
                <p:oleObj name="Document" r:id="rId7" imgW="1562760" imgH="1661040" progId="Word.Document.8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22500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533400" y="1981200"/>
            <a:ext cx="4419600" cy="1143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200"/>
              <a:t>20 million shareholders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200"/>
              <a:t> by summer 1929</a:t>
            </a:r>
          </a:p>
          <a:p>
            <a:pPr algn="ctr"/>
            <a:endParaRPr lang="en-GB" sz="2200"/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685800" y="3581400"/>
            <a:ext cx="4191000" cy="1143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/>
              <a:t>Prices reach an all time high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457200" y="5410200"/>
            <a:ext cx="4191000" cy="1143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Experts start to worry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4953000" y="3810000"/>
            <a:ext cx="4191000" cy="1143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/>
              <a:t>Profits Fall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4953000" y="2286000"/>
            <a:ext cx="4191000" cy="1143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/>
              <a:t>Car and Steel Production falls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4953000" y="5410200"/>
            <a:ext cx="4191000" cy="1143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GB"/>
              <a:t>People start to </a:t>
            </a:r>
            <a:r>
              <a:rPr lang="en-GB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Sell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2819400" y="3124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fr-CH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2895600" y="4724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fr-CH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V="1">
            <a:off x="4038600" y="3200400"/>
            <a:ext cx="129540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fr-CH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7315200" y="4953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fr-CH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7162800" y="3429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 animBg="1" autoUpdateAnimBg="0"/>
      <p:bldP spid="31752" grpId="0" animBg="1" autoUpdateAnimBg="0"/>
      <p:bldP spid="31753" grpId="0" animBg="1" autoUpdateAnimBg="0"/>
      <p:bldP spid="31754" grpId="0" animBg="1" autoUpdateAnimBg="0"/>
      <p:bldP spid="31755" grpId="0" animBg="1" autoUpdateAnimBg="0"/>
      <p:bldP spid="31756" grpId="0" animBg="1" autoUpdateAnimBg="0"/>
      <p:bldP spid="31757" grpId="0" animBg="1"/>
      <p:bldP spid="31758" grpId="0" animBg="1"/>
      <p:bldP spid="31759" grpId="0" animBg="1"/>
      <p:bldP spid="31761" grpId="0" animBg="1"/>
      <p:bldP spid="317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Crash!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Sat 19th Oct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/>
              <a:t>3.5 million shares </a:t>
            </a:r>
            <a:r>
              <a:rPr lang="en-US" dirty="0">
                <a:solidFill>
                  <a:srgbClr val="FF0000"/>
                </a:solidFill>
              </a:rPr>
              <a:t>sold</a:t>
            </a:r>
            <a:r>
              <a:rPr lang="en-US" dirty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Prices </a:t>
            </a:r>
            <a:r>
              <a:rPr lang="en-US" dirty="0" smtClean="0">
                <a:solidFill>
                  <a:srgbClr val="FF0000"/>
                </a:solidFill>
              </a:rPr>
              <a:t>fall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Sun 20th Oct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/>
              <a:t>“Stocks driven down as wave of </a:t>
            </a:r>
            <a:r>
              <a:rPr lang="en-US" dirty="0">
                <a:solidFill>
                  <a:srgbClr val="FF0000"/>
                </a:solidFill>
              </a:rPr>
              <a:t>selling </a:t>
            </a:r>
            <a:r>
              <a:rPr lang="en-US" dirty="0"/>
              <a:t>engulfs market”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4294967295"/>
          </p:nvPr>
        </p:nvSpPr>
        <p:spPr>
          <a:xfrm flipH="1" flipV="1">
            <a:off x="-540568" y="7821488"/>
            <a:ext cx="7488832" cy="144016"/>
          </a:xfrm>
        </p:spPr>
        <p:txBody>
          <a:bodyPr/>
          <a:lstStyle/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utoUpdateAnimBg="0"/>
      <p:bldP spid="32771" grpId="0" build="p" autoUpdateAnimBg="0"/>
      <p:bldP spid="3277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Crash!</a:t>
            </a:r>
          </a:p>
        </p:txBody>
      </p:sp>
      <p:sp>
        <p:nvSpPr>
          <p:cNvPr id="72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Mon. 21st Oct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Over </a:t>
            </a:r>
            <a:r>
              <a:rPr lang="en-US" dirty="0"/>
              <a:t>6 million shares change hands.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Prices </a:t>
            </a:r>
            <a:r>
              <a:rPr lang="en-US" dirty="0">
                <a:solidFill>
                  <a:srgbClr val="FF0000"/>
                </a:solidFill>
              </a:rPr>
              <a:t>fall</a:t>
            </a:r>
            <a:r>
              <a:rPr lang="en-US" dirty="0"/>
              <a:t> then</a:t>
            </a:r>
            <a:r>
              <a:rPr lang="en-US" dirty="0">
                <a:solidFill>
                  <a:srgbClr val="00FF00"/>
                </a:solidFill>
              </a:rPr>
              <a:t> rise</a:t>
            </a:r>
            <a:r>
              <a:rPr lang="en-US" dirty="0"/>
              <a:t> in the afternoon.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There </a:t>
            </a:r>
            <a:r>
              <a:rPr lang="en-US" dirty="0"/>
              <a:t>are still buyers on the market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Tue 22nd Oct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 Prices </a:t>
            </a:r>
            <a:r>
              <a:rPr lang="en-US" dirty="0"/>
              <a:t>begin to </a:t>
            </a:r>
            <a:r>
              <a:rPr lang="en-US" dirty="0">
                <a:solidFill>
                  <a:srgbClr val="00FF00"/>
                </a:solidFill>
              </a:rPr>
              <a:t>rise</a:t>
            </a:r>
            <a:endParaRPr lang="en-GB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" fill="hold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</p:bld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1895</TotalTime>
  <Words>654</Words>
  <Application>Microsoft Macintosh PowerPoint</Application>
  <PresentationFormat>On-screen Show (4:3)</PresentationFormat>
  <Paragraphs>135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Times New Roman</vt:lpstr>
      <vt:lpstr>Arial</vt:lpstr>
      <vt:lpstr>Fireball</vt:lpstr>
      <vt:lpstr>Document</vt:lpstr>
      <vt:lpstr>Graphique</vt:lpstr>
      <vt:lpstr>Chart</vt:lpstr>
      <vt:lpstr>The Wall Street Crash</vt:lpstr>
      <vt:lpstr>The Roaring 20s</vt:lpstr>
      <vt:lpstr>The Roaring 20s</vt:lpstr>
      <vt:lpstr>Wall St Crash - Background</vt:lpstr>
      <vt:lpstr>Shares &amp; the Stock Market</vt:lpstr>
      <vt:lpstr>Speculation</vt:lpstr>
      <vt:lpstr>Speculation</vt:lpstr>
      <vt:lpstr>Crash!</vt:lpstr>
      <vt:lpstr>Crash!</vt:lpstr>
      <vt:lpstr>Crash!</vt:lpstr>
      <vt:lpstr>Crash!</vt:lpstr>
      <vt:lpstr>Crash!</vt:lpstr>
      <vt:lpstr>CRASH!!!</vt:lpstr>
      <vt:lpstr>Re-Cap</vt:lpstr>
      <vt:lpstr>Consequences</vt:lpstr>
      <vt:lpstr>CONSEQUENCES</vt:lpstr>
      <vt:lpstr>CONSEQUENCES</vt:lpstr>
      <vt:lpstr>Your Task</vt:lpstr>
      <vt:lpstr>Your Task</vt:lpstr>
      <vt:lpstr>Your Task</vt:lpstr>
      <vt:lpstr>Your Task</vt:lpstr>
    </vt:vector>
  </TitlesOfParts>
  <Company>Pre-installed Company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Wall Street Crash</dc:title>
  <dc:creator>Pre-installed User</dc:creator>
  <cp:lastModifiedBy>James Cormick</cp:lastModifiedBy>
  <cp:revision>46</cp:revision>
  <cp:lastPrinted>2016-12-12T13:20:06Z</cp:lastPrinted>
  <dcterms:created xsi:type="dcterms:W3CDTF">2000-11-21T19:04:11Z</dcterms:created>
  <dcterms:modified xsi:type="dcterms:W3CDTF">2017-12-21T14:25:49Z</dcterms:modified>
</cp:coreProperties>
</file>