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2"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317"/>
    <p:restoredTop sz="94541"/>
  </p:normalViewPr>
  <p:slideViewPr>
    <p:cSldViewPr snapToGrid="0" snapToObjects="1">
      <p:cViewPr varScale="1">
        <p:scale>
          <a:sx n="121" d="100"/>
          <a:sy n="121" d="100"/>
        </p:scale>
        <p:origin x="68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5/26/20</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Drag picture to placeholder or click icon to add</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5/26/20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5/26/20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5/26/20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5/26/20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5/26/20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Drag picture to placeholder or click icon to add</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Drag picture to placeholder or click icon to add</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Drag picture to placeholder or click icon to add</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5/26/20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5/26/20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5/26/20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5/26/20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5/26/20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5/26/20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5/26/20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5/26/20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5/26/20</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76424" y="1122363"/>
            <a:ext cx="9588745" cy="2387600"/>
          </a:xfrm>
        </p:spPr>
        <p:txBody>
          <a:bodyPr/>
          <a:lstStyle/>
          <a:p>
            <a:r>
              <a:rPr lang="en-US" dirty="0" err="1" smtClean="0"/>
              <a:t>Meno</a:t>
            </a:r>
            <a:r>
              <a:rPr lang="en-US" dirty="0" smtClean="0"/>
              <a:t> IV </a:t>
            </a:r>
            <a:r>
              <a:rPr lang="mr-IN" dirty="0" smtClean="0"/>
              <a:t>–</a:t>
            </a:r>
            <a:r>
              <a:rPr lang="en-US" dirty="0" smtClean="0"/>
              <a:t> can virtue be taught?</a:t>
            </a:r>
            <a:endParaRPr lang="en-US" dirty="0"/>
          </a:p>
        </p:txBody>
      </p:sp>
      <p:sp>
        <p:nvSpPr>
          <p:cNvPr id="3" name="Subtitle 2"/>
          <p:cNvSpPr>
            <a:spLocks noGrp="1"/>
          </p:cNvSpPr>
          <p:nvPr>
            <p:ph type="subTitle" idx="1"/>
          </p:nvPr>
        </p:nvSpPr>
        <p:spPr/>
        <p:txBody>
          <a:bodyPr/>
          <a:lstStyle/>
          <a:p>
            <a:r>
              <a:rPr lang="en-US" dirty="0" smtClean="0"/>
              <a:t>Plato 428-348 BCE</a:t>
            </a:r>
            <a:endParaRPr lang="en-US" dirty="0"/>
          </a:p>
        </p:txBody>
      </p:sp>
    </p:spTree>
    <p:extLst>
      <p:ext uri="{BB962C8B-B14F-4D97-AF65-F5344CB8AC3E}">
        <p14:creationId xmlns:p14="http://schemas.microsoft.com/office/powerpoint/2010/main" val="1975525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‘Virtue is a kind of knowledge’ (87c)</a:t>
            </a:r>
            <a:endParaRPr lang="en-US" dirty="0"/>
          </a:p>
        </p:txBody>
      </p:sp>
      <p:sp>
        <p:nvSpPr>
          <p:cNvPr id="3" name="Content Placeholder 2"/>
          <p:cNvSpPr>
            <a:spLocks noGrp="1"/>
          </p:cNvSpPr>
          <p:nvPr>
            <p:ph idx="1"/>
          </p:nvPr>
        </p:nvSpPr>
        <p:spPr>
          <a:xfrm>
            <a:off x="809297" y="1744716"/>
            <a:ext cx="10983309" cy="4414345"/>
          </a:xfrm>
        </p:spPr>
        <p:txBody>
          <a:bodyPr>
            <a:normAutofit fontScale="92500" lnSpcReduction="10000"/>
          </a:bodyPr>
          <a:lstStyle/>
          <a:p>
            <a:r>
              <a:rPr lang="en-US" dirty="0" smtClean="0"/>
              <a:t>Having negotiated </a:t>
            </a:r>
            <a:r>
              <a:rPr lang="en-US" dirty="0" err="1" smtClean="0"/>
              <a:t>Meno’s</a:t>
            </a:r>
            <a:r>
              <a:rPr lang="en-US" dirty="0" smtClean="0"/>
              <a:t> paradox and argued that we need to seek out what we don’t know in order that </a:t>
            </a:r>
            <a:r>
              <a:rPr lang="en-US" dirty="0" smtClean="0">
                <a:solidFill>
                  <a:schemeClr val="bg1"/>
                </a:solidFill>
              </a:rPr>
              <a:t>‘we will be better men, braver and less idle’ (86b)</a:t>
            </a:r>
            <a:r>
              <a:rPr lang="en-US" dirty="0" smtClean="0"/>
              <a:t>, Socrates asks </a:t>
            </a:r>
            <a:r>
              <a:rPr lang="en-US" dirty="0" err="1" smtClean="0"/>
              <a:t>Meno</a:t>
            </a:r>
            <a:r>
              <a:rPr lang="en-US" dirty="0" smtClean="0"/>
              <a:t> whether he still wants to join Socrates to find out what virtue is..</a:t>
            </a:r>
          </a:p>
          <a:p>
            <a:r>
              <a:rPr lang="en-US" dirty="0" err="1" smtClean="0"/>
              <a:t>Meno</a:t>
            </a:r>
            <a:r>
              <a:rPr lang="en-US" dirty="0" smtClean="0"/>
              <a:t> agrees insomuch as he wants to continue searching with </a:t>
            </a:r>
            <a:r>
              <a:rPr lang="en-US" dirty="0"/>
              <a:t>S</a:t>
            </a:r>
            <a:r>
              <a:rPr lang="en-US" dirty="0" smtClean="0"/>
              <a:t>ocrates</a:t>
            </a:r>
            <a:r>
              <a:rPr lang="mr-IN" dirty="0" smtClean="0"/>
              <a:t>…</a:t>
            </a:r>
            <a:r>
              <a:rPr lang="fr-CH" dirty="0" smtClean="0"/>
              <a:t>but </a:t>
            </a:r>
            <a:r>
              <a:rPr lang="fr-CH" dirty="0" err="1" smtClean="0"/>
              <a:t>only</a:t>
            </a:r>
            <a:r>
              <a:rPr lang="fr-CH" dirty="0" smtClean="0"/>
              <a:t> for the </a:t>
            </a:r>
            <a:r>
              <a:rPr lang="fr-CH" dirty="0" err="1" smtClean="0"/>
              <a:t>answer</a:t>
            </a:r>
            <a:r>
              <a:rPr lang="fr-CH" dirty="0" smtClean="0"/>
              <a:t> to </a:t>
            </a:r>
            <a:r>
              <a:rPr lang="fr-CH" dirty="0" err="1" smtClean="0"/>
              <a:t>his</a:t>
            </a:r>
            <a:r>
              <a:rPr lang="fr-CH" dirty="0" smtClean="0"/>
              <a:t> original question </a:t>
            </a:r>
            <a:r>
              <a:rPr lang="mr-IN" dirty="0" smtClean="0"/>
              <a:t>–</a:t>
            </a:r>
            <a:r>
              <a:rPr lang="fr-CH" dirty="0" smtClean="0"/>
              <a:t> </a:t>
            </a:r>
            <a:r>
              <a:rPr lang="fr-CH" dirty="0" err="1" smtClean="0"/>
              <a:t>is</a:t>
            </a:r>
            <a:r>
              <a:rPr lang="fr-CH" dirty="0" smtClean="0"/>
              <a:t> </a:t>
            </a:r>
            <a:r>
              <a:rPr lang="fr-CH" dirty="0" err="1" smtClean="0"/>
              <a:t>virtue</a:t>
            </a:r>
            <a:r>
              <a:rPr lang="fr-CH" dirty="0" smtClean="0"/>
              <a:t> ‘</a:t>
            </a:r>
            <a:r>
              <a:rPr lang="fr-CH" dirty="0" err="1" smtClean="0">
                <a:solidFill>
                  <a:schemeClr val="bg1"/>
                </a:solidFill>
              </a:rPr>
              <a:t>teachable</a:t>
            </a:r>
            <a:r>
              <a:rPr lang="fr-CH" dirty="0" smtClean="0">
                <a:solidFill>
                  <a:schemeClr val="bg1"/>
                </a:solidFill>
              </a:rPr>
              <a:t> or a </a:t>
            </a:r>
            <a:r>
              <a:rPr lang="fr-CH" dirty="0" err="1" smtClean="0">
                <a:solidFill>
                  <a:schemeClr val="bg1"/>
                </a:solidFill>
              </a:rPr>
              <a:t>natural</a:t>
            </a:r>
            <a:r>
              <a:rPr lang="fr-CH" dirty="0" smtClean="0">
                <a:solidFill>
                  <a:schemeClr val="bg1"/>
                </a:solidFill>
              </a:rPr>
              <a:t> gift’ (86d)</a:t>
            </a:r>
            <a:r>
              <a:rPr lang="fr-CH" dirty="0" smtClean="0"/>
              <a:t>?</a:t>
            </a:r>
          </a:p>
          <a:p>
            <a:r>
              <a:rPr lang="fr-CH" dirty="0" smtClean="0"/>
              <a:t>Socrates </a:t>
            </a:r>
            <a:r>
              <a:rPr lang="fr-CH" dirty="0" err="1" smtClean="0"/>
              <a:t>is</a:t>
            </a:r>
            <a:r>
              <a:rPr lang="fr-CH" dirty="0" smtClean="0"/>
              <a:t> </a:t>
            </a:r>
            <a:r>
              <a:rPr lang="fr-CH" dirty="0" err="1" smtClean="0"/>
              <a:t>clearly</a:t>
            </a:r>
            <a:r>
              <a:rPr lang="fr-CH" dirty="0" smtClean="0"/>
              <a:t> not happy </a:t>
            </a:r>
            <a:r>
              <a:rPr lang="fr-CH" dirty="0" err="1" smtClean="0"/>
              <a:t>with</a:t>
            </a:r>
            <a:r>
              <a:rPr lang="fr-CH" dirty="0" smtClean="0"/>
              <a:t> </a:t>
            </a:r>
            <a:r>
              <a:rPr lang="fr-CH" dirty="0" err="1" smtClean="0"/>
              <a:t>this</a:t>
            </a:r>
            <a:r>
              <a:rPr lang="fr-CH" dirty="0" smtClean="0"/>
              <a:t>, </a:t>
            </a:r>
            <a:r>
              <a:rPr lang="fr-CH" dirty="0" err="1" smtClean="0"/>
              <a:t>pointing</a:t>
            </a:r>
            <a:r>
              <a:rPr lang="fr-CH" dirty="0" smtClean="0"/>
              <a:t> out </a:t>
            </a:r>
            <a:r>
              <a:rPr lang="fr-CH" dirty="0" err="1" smtClean="0"/>
              <a:t>he</a:t>
            </a:r>
            <a:r>
              <a:rPr lang="fr-CH" dirty="0" smtClean="0"/>
              <a:t> </a:t>
            </a:r>
            <a:r>
              <a:rPr lang="fr-CH" dirty="0" err="1" smtClean="0"/>
              <a:t>doesn’t</a:t>
            </a:r>
            <a:r>
              <a:rPr lang="fr-CH" dirty="0" smtClean="0"/>
              <a:t> </a:t>
            </a:r>
            <a:r>
              <a:rPr lang="fr-CH" dirty="0" err="1" smtClean="0"/>
              <a:t>see</a:t>
            </a:r>
            <a:r>
              <a:rPr lang="fr-CH" dirty="0" smtClean="0"/>
              <a:t> how </a:t>
            </a:r>
            <a:r>
              <a:rPr lang="fr-CH" dirty="0" err="1" smtClean="0"/>
              <a:t>he</a:t>
            </a:r>
            <a:r>
              <a:rPr lang="fr-CH" dirty="0" smtClean="0"/>
              <a:t> </a:t>
            </a:r>
            <a:r>
              <a:rPr lang="fr-CH" dirty="0" err="1" smtClean="0"/>
              <a:t>can</a:t>
            </a:r>
            <a:r>
              <a:rPr lang="fr-CH" dirty="0" smtClean="0"/>
              <a:t> </a:t>
            </a:r>
            <a:r>
              <a:rPr lang="fr-CH" dirty="0" err="1" smtClean="0"/>
              <a:t>conclude</a:t>
            </a:r>
            <a:r>
              <a:rPr lang="fr-CH" dirty="0" smtClean="0"/>
              <a:t> </a:t>
            </a:r>
            <a:r>
              <a:rPr lang="fr-CH" dirty="0" err="1" smtClean="0"/>
              <a:t>that</a:t>
            </a:r>
            <a:r>
              <a:rPr lang="fr-CH" dirty="0" smtClean="0"/>
              <a:t> </a:t>
            </a:r>
            <a:r>
              <a:rPr lang="fr-CH" dirty="0" err="1" smtClean="0"/>
              <a:t>something</a:t>
            </a:r>
            <a:r>
              <a:rPr lang="fr-CH" dirty="0" smtClean="0"/>
              <a:t> </a:t>
            </a:r>
            <a:r>
              <a:rPr lang="fr-CH" dirty="0" err="1" smtClean="0"/>
              <a:t>is</a:t>
            </a:r>
            <a:r>
              <a:rPr lang="fr-CH" dirty="0" smtClean="0"/>
              <a:t>, or </a:t>
            </a:r>
            <a:r>
              <a:rPr lang="fr-CH" dirty="0" err="1" smtClean="0"/>
              <a:t>isn’t</a:t>
            </a:r>
            <a:r>
              <a:rPr lang="fr-CH" dirty="0" smtClean="0"/>
              <a:t>, </a:t>
            </a:r>
            <a:r>
              <a:rPr lang="fr-CH" dirty="0" err="1" smtClean="0"/>
              <a:t>teachable</a:t>
            </a:r>
            <a:r>
              <a:rPr lang="fr-CH" dirty="0" smtClean="0"/>
              <a:t> </a:t>
            </a:r>
            <a:r>
              <a:rPr lang="fr-CH" dirty="0" err="1" smtClean="0"/>
              <a:t>without</a:t>
            </a:r>
            <a:r>
              <a:rPr lang="fr-CH" dirty="0" smtClean="0"/>
              <a:t> </a:t>
            </a:r>
            <a:r>
              <a:rPr lang="fr-CH" dirty="0" err="1" smtClean="0"/>
              <a:t>knowing</a:t>
            </a:r>
            <a:r>
              <a:rPr lang="fr-CH" dirty="0" smtClean="0"/>
              <a:t> </a:t>
            </a:r>
            <a:r>
              <a:rPr lang="fr-CH" dirty="0" err="1" smtClean="0"/>
              <a:t>what</a:t>
            </a:r>
            <a:r>
              <a:rPr lang="fr-CH" dirty="0" smtClean="0"/>
              <a:t> </a:t>
            </a:r>
            <a:r>
              <a:rPr lang="fr-CH" b="1" i="1" dirty="0" err="1" smtClean="0"/>
              <a:t>it</a:t>
            </a:r>
            <a:r>
              <a:rPr lang="fr-CH" dirty="0" smtClean="0"/>
              <a:t> </a:t>
            </a:r>
            <a:r>
              <a:rPr lang="fr-CH" dirty="0" err="1" smtClean="0"/>
              <a:t>is</a:t>
            </a:r>
            <a:endParaRPr lang="fr-CH" dirty="0" smtClean="0"/>
          </a:p>
          <a:p>
            <a:r>
              <a:rPr lang="fr-CH" dirty="0" err="1" smtClean="0"/>
              <a:t>However</a:t>
            </a:r>
            <a:r>
              <a:rPr lang="fr-CH" dirty="0" smtClean="0"/>
              <a:t>, </a:t>
            </a:r>
            <a:r>
              <a:rPr lang="fr-CH" dirty="0" err="1" smtClean="0"/>
              <a:t>he</a:t>
            </a:r>
            <a:r>
              <a:rPr lang="fr-CH" dirty="0" smtClean="0"/>
              <a:t> </a:t>
            </a:r>
            <a:r>
              <a:rPr lang="fr-CH" dirty="0" err="1" smtClean="0"/>
              <a:t>agrees</a:t>
            </a:r>
            <a:r>
              <a:rPr lang="fr-CH" dirty="0" smtClean="0"/>
              <a:t> to </a:t>
            </a:r>
            <a:r>
              <a:rPr lang="fr-CH" dirty="0" err="1" smtClean="0"/>
              <a:t>try</a:t>
            </a:r>
            <a:r>
              <a:rPr lang="fr-CH" dirty="0" smtClean="0"/>
              <a:t> </a:t>
            </a:r>
            <a:r>
              <a:rPr lang="mr-IN" dirty="0" smtClean="0"/>
              <a:t>–</a:t>
            </a:r>
            <a:r>
              <a:rPr lang="fr-CH" dirty="0" smtClean="0"/>
              <a:t> </a:t>
            </a:r>
            <a:r>
              <a:rPr lang="fr-CH" dirty="0" err="1" smtClean="0"/>
              <a:t>firstly</a:t>
            </a:r>
            <a:r>
              <a:rPr lang="fr-CH" dirty="0" smtClean="0"/>
              <a:t> by </a:t>
            </a:r>
            <a:r>
              <a:rPr lang="fr-CH" dirty="0" err="1" smtClean="0"/>
              <a:t>teasing</a:t>
            </a:r>
            <a:r>
              <a:rPr lang="fr-CH" dirty="0" smtClean="0"/>
              <a:t> out </a:t>
            </a:r>
            <a:r>
              <a:rPr lang="fr-CH" dirty="0" err="1" smtClean="0"/>
              <a:t>virtue’s</a:t>
            </a:r>
            <a:r>
              <a:rPr lang="fr-CH" dirty="0" smtClean="0"/>
              <a:t> </a:t>
            </a:r>
            <a:r>
              <a:rPr lang="fr-CH" dirty="0" err="1" smtClean="0"/>
              <a:t>supposed</a:t>
            </a:r>
            <a:r>
              <a:rPr lang="fr-CH" dirty="0" smtClean="0"/>
              <a:t> </a:t>
            </a:r>
            <a:r>
              <a:rPr lang="fr-CH" dirty="0" err="1" smtClean="0"/>
              <a:t>qualities</a:t>
            </a:r>
            <a:r>
              <a:rPr lang="fr-CH" dirty="0" smtClean="0"/>
              <a:t> </a:t>
            </a:r>
            <a:r>
              <a:rPr lang="fr-CH" dirty="0" err="1" smtClean="0"/>
              <a:t>using</a:t>
            </a:r>
            <a:r>
              <a:rPr lang="fr-CH" dirty="0" smtClean="0"/>
              <a:t> an </a:t>
            </a:r>
            <a:r>
              <a:rPr lang="fr-CH" dirty="0" err="1" smtClean="0"/>
              <a:t>hypothesis</a:t>
            </a:r>
            <a:r>
              <a:rPr lang="fr-CH" dirty="0" smtClean="0"/>
              <a:t>, </a:t>
            </a:r>
            <a:r>
              <a:rPr lang="fr-CH" dirty="0" err="1" smtClean="0"/>
              <a:t>something</a:t>
            </a:r>
            <a:r>
              <a:rPr lang="fr-CH" dirty="0" smtClean="0"/>
              <a:t> </a:t>
            </a:r>
            <a:r>
              <a:rPr lang="fr-CH" dirty="0" err="1" smtClean="0"/>
              <a:t>he</a:t>
            </a:r>
            <a:r>
              <a:rPr lang="fr-CH" dirty="0" smtClean="0"/>
              <a:t> </a:t>
            </a:r>
            <a:r>
              <a:rPr lang="fr-CH" dirty="0" err="1" smtClean="0"/>
              <a:t>does</a:t>
            </a:r>
            <a:r>
              <a:rPr lang="fr-CH" dirty="0" smtClean="0"/>
              <a:t> by </a:t>
            </a:r>
            <a:r>
              <a:rPr lang="fr-CH" dirty="0" err="1" smtClean="0"/>
              <a:t>again</a:t>
            </a:r>
            <a:r>
              <a:rPr lang="fr-CH" dirty="0" smtClean="0"/>
              <a:t> </a:t>
            </a:r>
            <a:r>
              <a:rPr lang="fr-CH" dirty="0" err="1" smtClean="0"/>
              <a:t>using</a:t>
            </a:r>
            <a:r>
              <a:rPr lang="fr-CH" dirty="0" smtClean="0"/>
              <a:t> </a:t>
            </a:r>
            <a:r>
              <a:rPr lang="fr-CH" dirty="0" err="1" smtClean="0"/>
              <a:t>geometry</a:t>
            </a:r>
            <a:r>
              <a:rPr lang="fr-CH" dirty="0" smtClean="0"/>
              <a:t> as an </a:t>
            </a:r>
            <a:r>
              <a:rPr lang="fr-CH" dirty="0" err="1" smtClean="0"/>
              <a:t>example</a:t>
            </a:r>
            <a:r>
              <a:rPr lang="fr-CH" dirty="0" smtClean="0"/>
              <a:t>.. (86</a:t>
            </a:r>
            <a:r>
              <a:rPr lang="fr-CH" baseline="30000" dirty="0" smtClean="0"/>
              <a:t>e</a:t>
            </a:r>
            <a:r>
              <a:rPr lang="fr-CH" dirty="0" smtClean="0"/>
              <a:t>-87b)</a:t>
            </a:r>
          </a:p>
          <a:p>
            <a:r>
              <a:rPr lang="fr-CH" dirty="0" err="1" smtClean="0"/>
              <a:t>With</a:t>
            </a:r>
            <a:r>
              <a:rPr lang="fr-CH" dirty="0" smtClean="0"/>
              <a:t> </a:t>
            </a:r>
            <a:r>
              <a:rPr lang="fr-CH" dirty="0" err="1" smtClean="0"/>
              <a:t>this</a:t>
            </a:r>
            <a:r>
              <a:rPr lang="fr-CH" dirty="0" smtClean="0"/>
              <a:t> in place, Socrates </a:t>
            </a:r>
            <a:r>
              <a:rPr lang="fr-CH" dirty="0" err="1" smtClean="0"/>
              <a:t>starts</a:t>
            </a:r>
            <a:r>
              <a:rPr lang="fr-CH" dirty="0" smtClean="0"/>
              <a:t> </a:t>
            </a:r>
            <a:r>
              <a:rPr lang="fr-CH" dirty="0" err="1" smtClean="0"/>
              <a:t>with</a:t>
            </a:r>
            <a:r>
              <a:rPr lang="fr-CH" dirty="0" smtClean="0"/>
              <a:t> </a:t>
            </a:r>
            <a:r>
              <a:rPr lang="fr-CH" dirty="0" err="1" smtClean="0"/>
              <a:t>his</a:t>
            </a:r>
            <a:r>
              <a:rPr lang="fr-CH" dirty="0" smtClean="0"/>
              <a:t> first </a:t>
            </a:r>
            <a:r>
              <a:rPr lang="fr-CH" dirty="0" err="1" smtClean="0"/>
              <a:t>hypothesis</a:t>
            </a:r>
            <a:r>
              <a:rPr lang="fr-CH" dirty="0" smtClean="0"/>
              <a:t> </a:t>
            </a:r>
            <a:r>
              <a:rPr lang="mr-IN" dirty="0" smtClean="0"/>
              <a:t>–</a:t>
            </a:r>
            <a:r>
              <a:rPr lang="fr-CH" dirty="0" smtClean="0"/>
              <a:t> </a:t>
            </a:r>
            <a:r>
              <a:rPr lang="fr-CH" dirty="0" smtClean="0">
                <a:solidFill>
                  <a:schemeClr val="bg1"/>
                </a:solidFill>
              </a:rPr>
              <a:t>‘</a:t>
            </a:r>
            <a:r>
              <a:rPr lang="fr-CH" dirty="0" err="1" smtClean="0">
                <a:solidFill>
                  <a:schemeClr val="bg1"/>
                </a:solidFill>
              </a:rPr>
              <a:t>virtue</a:t>
            </a:r>
            <a:r>
              <a:rPr lang="fr-CH" dirty="0" smtClean="0">
                <a:solidFill>
                  <a:schemeClr val="bg1"/>
                </a:solidFill>
              </a:rPr>
              <a:t> </a:t>
            </a:r>
            <a:r>
              <a:rPr lang="fr-CH" dirty="0" err="1" smtClean="0">
                <a:solidFill>
                  <a:schemeClr val="bg1"/>
                </a:solidFill>
              </a:rPr>
              <a:t>is</a:t>
            </a:r>
            <a:r>
              <a:rPr lang="fr-CH" dirty="0" smtClean="0">
                <a:solidFill>
                  <a:schemeClr val="bg1"/>
                </a:solidFill>
              </a:rPr>
              <a:t> a </a:t>
            </a:r>
            <a:r>
              <a:rPr lang="fr-CH" dirty="0" err="1" smtClean="0">
                <a:solidFill>
                  <a:schemeClr val="bg1"/>
                </a:solidFill>
              </a:rPr>
              <a:t>kind</a:t>
            </a:r>
            <a:r>
              <a:rPr lang="fr-CH" dirty="0" smtClean="0">
                <a:solidFill>
                  <a:schemeClr val="bg1"/>
                </a:solidFill>
              </a:rPr>
              <a:t> of </a:t>
            </a:r>
            <a:r>
              <a:rPr lang="fr-CH" dirty="0" err="1" smtClean="0">
                <a:solidFill>
                  <a:schemeClr val="bg1"/>
                </a:solidFill>
              </a:rPr>
              <a:t>knowledge</a:t>
            </a:r>
            <a:r>
              <a:rPr lang="fr-CH" dirty="0" smtClean="0">
                <a:solidFill>
                  <a:schemeClr val="bg1"/>
                </a:solidFill>
              </a:rPr>
              <a:t>’ (87c)</a:t>
            </a:r>
          </a:p>
          <a:p>
            <a:endParaRPr lang="fr-CH" dirty="0" smtClean="0"/>
          </a:p>
          <a:p>
            <a:endParaRPr lang="en-US" dirty="0" smtClean="0"/>
          </a:p>
          <a:p>
            <a:endParaRPr lang="en-US" dirty="0">
              <a:solidFill>
                <a:schemeClr val="bg1"/>
              </a:solidFill>
            </a:endParaRPr>
          </a:p>
        </p:txBody>
      </p:sp>
    </p:spTree>
    <p:extLst>
      <p:ext uri="{BB962C8B-B14F-4D97-AF65-F5344CB8AC3E}">
        <p14:creationId xmlns:p14="http://schemas.microsoft.com/office/powerpoint/2010/main" val="1639809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Virtue is knowledge</a:t>
            </a:r>
            <a:r>
              <a:rPr lang="mr-IN" dirty="0" smtClean="0"/>
              <a:t>…</a:t>
            </a:r>
            <a:r>
              <a:rPr lang="fr-CH" dirty="0" smtClean="0"/>
              <a:t>. </a:t>
            </a:r>
            <a:r>
              <a:rPr lang="en-US" dirty="0" smtClean="0"/>
              <a:t>so it can be taught?</a:t>
            </a:r>
            <a:endParaRPr lang="en-US" dirty="0"/>
          </a:p>
        </p:txBody>
      </p:sp>
      <p:sp>
        <p:nvSpPr>
          <p:cNvPr id="3" name="Content Placeholder 2"/>
          <p:cNvSpPr>
            <a:spLocks noGrp="1"/>
          </p:cNvSpPr>
          <p:nvPr>
            <p:ph idx="1"/>
          </p:nvPr>
        </p:nvSpPr>
        <p:spPr>
          <a:xfrm>
            <a:off x="788276" y="1807778"/>
            <a:ext cx="11014841" cy="4824249"/>
          </a:xfrm>
        </p:spPr>
        <p:txBody>
          <a:bodyPr>
            <a:normAutofit fontScale="92500" lnSpcReduction="10000"/>
          </a:bodyPr>
          <a:lstStyle/>
          <a:p>
            <a:r>
              <a:rPr lang="en-US" dirty="0" smtClean="0">
                <a:solidFill>
                  <a:schemeClr val="bg1"/>
                </a:solidFill>
              </a:rPr>
              <a:t>‘If virtue is a kind of knowledge, it is clear it could be taught. </a:t>
            </a:r>
            <a:r>
              <a:rPr lang="mr-IN" dirty="0" smtClean="0">
                <a:solidFill>
                  <a:schemeClr val="bg1"/>
                </a:solidFill>
              </a:rPr>
              <a:t>–</a:t>
            </a:r>
            <a:r>
              <a:rPr lang="en-US" dirty="0" smtClean="0">
                <a:solidFill>
                  <a:schemeClr val="bg1"/>
                </a:solidFill>
              </a:rPr>
              <a:t> Of course’ (87c)</a:t>
            </a:r>
          </a:p>
          <a:p>
            <a:r>
              <a:rPr lang="en-US" dirty="0" smtClean="0"/>
              <a:t>As we have come to expect, Socrates gets his companion to agree to with this somewhat sweeping statement....and then proceeds to take this statement apart!</a:t>
            </a:r>
          </a:p>
          <a:p>
            <a:r>
              <a:rPr lang="en-US" dirty="0" smtClean="0"/>
              <a:t>First of all having established the hypothesis, at least superficially, Socrates starts to press </a:t>
            </a:r>
            <a:r>
              <a:rPr lang="en-US" dirty="0" err="1" smtClean="0"/>
              <a:t>Meno</a:t>
            </a:r>
            <a:r>
              <a:rPr lang="en-US" dirty="0" smtClean="0"/>
              <a:t> for details on what virtue is </a:t>
            </a:r>
            <a:r>
              <a:rPr lang="mr-IN" dirty="0" smtClean="0"/>
              <a:t>–</a:t>
            </a:r>
            <a:r>
              <a:rPr lang="en-US" dirty="0" smtClean="0"/>
              <a:t> good and so therefore beneficial for us (87e)</a:t>
            </a:r>
          </a:p>
          <a:p>
            <a:r>
              <a:rPr lang="en-US" dirty="0" smtClean="0"/>
              <a:t>What benefits us can also harm us, so they need to be used in the right way (88a)</a:t>
            </a:r>
          </a:p>
          <a:p>
            <a:r>
              <a:rPr lang="en-US" dirty="0" smtClean="0"/>
              <a:t>Referring to the soul, Socrates now distinguishes courage from recklessness as an example of how something can be beneficial, but only once understanding is applied</a:t>
            </a:r>
          </a:p>
          <a:p>
            <a:r>
              <a:rPr lang="en-US" dirty="0" smtClean="0"/>
              <a:t>Socrates now brings this to bear upon mental quickness </a:t>
            </a:r>
            <a:r>
              <a:rPr lang="fr-CH" dirty="0" smtClean="0"/>
              <a:t>and </a:t>
            </a:r>
            <a:r>
              <a:rPr lang="fr-CH" dirty="0" err="1" smtClean="0"/>
              <a:t>moderation</a:t>
            </a:r>
            <a:r>
              <a:rPr lang="fr-CH" dirty="0" smtClean="0"/>
              <a:t> </a:t>
            </a:r>
            <a:r>
              <a:rPr lang="mr-IN" dirty="0" smtClean="0"/>
              <a:t>–</a:t>
            </a:r>
            <a:r>
              <a:rPr lang="fr-CH" dirty="0" smtClean="0"/>
              <a:t> </a:t>
            </a:r>
            <a:r>
              <a:rPr lang="fr-CH" dirty="0" err="1" smtClean="0"/>
              <a:t>only</a:t>
            </a:r>
            <a:r>
              <a:rPr lang="fr-CH" dirty="0" smtClean="0"/>
              <a:t> </a:t>
            </a:r>
            <a:r>
              <a:rPr lang="fr-CH" dirty="0" err="1" smtClean="0"/>
              <a:t>with</a:t>
            </a:r>
            <a:r>
              <a:rPr lang="fr-CH" dirty="0" smtClean="0"/>
              <a:t> </a:t>
            </a:r>
            <a:r>
              <a:rPr lang="fr-CH" dirty="0" err="1" smtClean="0"/>
              <a:t>understanding</a:t>
            </a:r>
            <a:r>
              <a:rPr lang="fr-CH" dirty="0" smtClean="0"/>
              <a:t> do </a:t>
            </a:r>
            <a:r>
              <a:rPr lang="fr-CH" dirty="0" err="1" smtClean="0"/>
              <a:t>these</a:t>
            </a:r>
            <a:r>
              <a:rPr lang="fr-CH" dirty="0" smtClean="0"/>
              <a:t> </a:t>
            </a:r>
            <a:r>
              <a:rPr lang="en-US" dirty="0" smtClean="0"/>
              <a:t>aspects of our soul benefit and not harm us</a:t>
            </a:r>
            <a:r>
              <a:rPr lang="mr-IN" dirty="0" smtClean="0"/>
              <a:t>…</a:t>
            </a:r>
            <a:r>
              <a:rPr lang="fr-CH" dirty="0" err="1" smtClean="0"/>
              <a:t>only</a:t>
            </a:r>
            <a:r>
              <a:rPr lang="fr-CH" dirty="0" smtClean="0"/>
              <a:t> </a:t>
            </a:r>
            <a:r>
              <a:rPr lang="fr-CH" dirty="0" err="1" smtClean="0"/>
              <a:t>with</a:t>
            </a:r>
            <a:r>
              <a:rPr lang="fr-CH" dirty="0" smtClean="0"/>
              <a:t> </a:t>
            </a:r>
            <a:r>
              <a:rPr lang="fr-CH" dirty="0" err="1" smtClean="0"/>
              <a:t>wisdom</a:t>
            </a:r>
            <a:r>
              <a:rPr lang="fr-CH" dirty="0" smtClean="0"/>
              <a:t> </a:t>
            </a:r>
            <a:r>
              <a:rPr lang="fr-CH" dirty="0" err="1" smtClean="0"/>
              <a:t>does</a:t>
            </a:r>
            <a:r>
              <a:rPr lang="fr-CH" dirty="0" smtClean="0"/>
              <a:t> the </a:t>
            </a:r>
            <a:r>
              <a:rPr lang="fr-CH" dirty="0" err="1" smtClean="0"/>
              <a:t>soul’s</a:t>
            </a:r>
            <a:r>
              <a:rPr lang="fr-CH" dirty="0" smtClean="0"/>
              <a:t> actions </a:t>
            </a:r>
            <a:r>
              <a:rPr lang="fr-CH" dirty="0" err="1" smtClean="0"/>
              <a:t>result</a:t>
            </a:r>
            <a:r>
              <a:rPr lang="fr-CH" dirty="0" smtClean="0"/>
              <a:t> in </a:t>
            </a:r>
            <a:r>
              <a:rPr lang="fr-CH" dirty="0" err="1" smtClean="0"/>
              <a:t>our</a:t>
            </a:r>
            <a:r>
              <a:rPr lang="fr-CH" dirty="0" smtClean="0"/>
              <a:t> </a:t>
            </a:r>
            <a:r>
              <a:rPr lang="fr-CH" dirty="0" err="1" smtClean="0"/>
              <a:t>happiness</a:t>
            </a:r>
            <a:r>
              <a:rPr lang="fr-CH" dirty="0" smtClean="0"/>
              <a:t> </a:t>
            </a:r>
            <a:r>
              <a:rPr lang="fr-CH" i="1" dirty="0" smtClean="0"/>
              <a:t>(</a:t>
            </a:r>
            <a:r>
              <a:rPr lang="fr-CH" i="1" dirty="0" err="1" smtClean="0"/>
              <a:t>eudaimonia</a:t>
            </a:r>
            <a:r>
              <a:rPr lang="fr-CH" i="1" dirty="0" smtClean="0"/>
              <a:t>) </a:t>
            </a:r>
            <a:r>
              <a:rPr lang="mr-IN" i="1" dirty="0" smtClean="0"/>
              <a:t>–</a:t>
            </a:r>
            <a:r>
              <a:rPr lang="fr-CH" i="1" dirty="0" smtClean="0"/>
              <a:t> </a:t>
            </a:r>
            <a:r>
              <a:rPr lang="fr-CH" dirty="0" err="1" smtClean="0"/>
              <a:t>without</a:t>
            </a:r>
            <a:r>
              <a:rPr lang="fr-CH" dirty="0" smtClean="0"/>
              <a:t> </a:t>
            </a:r>
            <a:r>
              <a:rPr lang="fr-CH" dirty="0" err="1" smtClean="0"/>
              <a:t>it</a:t>
            </a:r>
            <a:r>
              <a:rPr lang="fr-CH" dirty="0" smtClean="0"/>
              <a:t>, the opposite </a:t>
            </a:r>
            <a:r>
              <a:rPr lang="fr-CH" dirty="0" err="1" smtClean="0"/>
              <a:t>happens</a:t>
            </a:r>
            <a:r>
              <a:rPr lang="mr-IN" dirty="0" smtClean="0"/>
              <a:t>…</a:t>
            </a:r>
            <a:r>
              <a:rPr lang="fr-CH" dirty="0" smtClean="0"/>
              <a:t>(88b)</a:t>
            </a:r>
            <a:endParaRPr lang="en-US" dirty="0" smtClean="0"/>
          </a:p>
          <a:p>
            <a:endParaRPr lang="en-US" dirty="0" smtClean="0"/>
          </a:p>
          <a:p>
            <a:endParaRPr lang="en-US" dirty="0" smtClean="0"/>
          </a:p>
          <a:p>
            <a:endParaRPr lang="en-US" dirty="0" smtClean="0"/>
          </a:p>
        </p:txBody>
      </p:sp>
    </p:spTree>
    <p:extLst>
      <p:ext uri="{BB962C8B-B14F-4D97-AF65-F5344CB8AC3E}">
        <p14:creationId xmlns:p14="http://schemas.microsoft.com/office/powerpoint/2010/main" val="91973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Virtue is knowledge</a:t>
            </a:r>
            <a:r>
              <a:rPr lang="mr-IN" dirty="0"/>
              <a:t>…</a:t>
            </a:r>
            <a:r>
              <a:rPr lang="fr-CH" dirty="0"/>
              <a:t>. </a:t>
            </a:r>
            <a:r>
              <a:rPr lang="en-US" dirty="0"/>
              <a:t>so it can be taught?</a:t>
            </a:r>
          </a:p>
        </p:txBody>
      </p:sp>
      <p:sp>
        <p:nvSpPr>
          <p:cNvPr id="3" name="Content Placeholder 2"/>
          <p:cNvSpPr>
            <a:spLocks noGrp="1"/>
          </p:cNvSpPr>
          <p:nvPr>
            <p:ph idx="1"/>
          </p:nvPr>
        </p:nvSpPr>
        <p:spPr>
          <a:xfrm>
            <a:off x="1019504" y="1776248"/>
            <a:ext cx="10573406" cy="4014953"/>
          </a:xfrm>
        </p:spPr>
        <p:txBody>
          <a:bodyPr/>
          <a:lstStyle/>
          <a:p>
            <a:r>
              <a:rPr lang="en-US" dirty="0" smtClean="0"/>
              <a:t>So just like those actions of the soul that are beneficial like courage and moderation once wisdom has been applied, virtue must be the result of wisdom being applied if it is also to be beneficial</a:t>
            </a:r>
            <a:r>
              <a:rPr lang="mr-IN" dirty="0" smtClean="0"/>
              <a:t>…</a:t>
            </a:r>
            <a:r>
              <a:rPr lang="fr-CH" dirty="0" err="1" smtClean="0"/>
              <a:t>wisdom</a:t>
            </a:r>
            <a:r>
              <a:rPr lang="fr-CH" dirty="0" smtClean="0"/>
              <a:t> </a:t>
            </a:r>
            <a:r>
              <a:rPr lang="fr-CH" dirty="0" err="1" smtClean="0"/>
              <a:t>is</a:t>
            </a:r>
            <a:r>
              <a:rPr lang="fr-CH" dirty="0" smtClean="0"/>
              <a:t> key!</a:t>
            </a:r>
            <a:endParaRPr lang="en-US" dirty="0" smtClean="0"/>
          </a:p>
          <a:p>
            <a:r>
              <a:rPr lang="en-US" dirty="0" smtClean="0"/>
              <a:t>The same can be said of the previously mentioned more earthly pursuits such as wealth and health </a:t>
            </a:r>
            <a:r>
              <a:rPr lang="mr-IN" dirty="0" smtClean="0"/>
              <a:t>–</a:t>
            </a:r>
            <a:r>
              <a:rPr lang="en-US" dirty="0" smtClean="0"/>
              <a:t> wisdom is needed; folly is to be avoided (88d-e)</a:t>
            </a:r>
          </a:p>
          <a:p>
            <a:r>
              <a:rPr lang="en-US" dirty="0" smtClean="0">
                <a:solidFill>
                  <a:schemeClr val="bg1"/>
                </a:solidFill>
              </a:rPr>
              <a:t>’Then, if that is so, the good are not so by nature? </a:t>
            </a:r>
            <a:r>
              <a:rPr lang="mr-IN" dirty="0" smtClean="0">
                <a:solidFill>
                  <a:schemeClr val="bg1"/>
                </a:solidFill>
              </a:rPr>
              <a:t>–</a:t>
            </a:r>
            <a:r>
              <a:rPr lang="en-US" dirty="0" smtClean="0">
                <a:solidFill>
                  <a:schemeClr val="bg1"/>
                </a:solidFill>
              </a:rPr>
              <a:t> I do not think they are’ (89b)</a:t>
            </a:r>
          </a:p>
          <a:p>
            <a:r>
              <a:rPr lang="en-US" dirty="0" smtClean="0"/>
              <a:t>Socrates then points out to </a:t>
            </a:r>
            <a:r>
              <a:rPr lang="en-US" dirty="0" err="1" smtClean="0"/>
              <a:t>Meno</a:t>
            </a:r>
            <a:r>
              <a:rPr lang="en-US" dirty="0" smtClean="0"/>
              <a:t> that </a:t>
            </a:r>
            <a:r>
              <a:rPr lang="en-US" dirty="0" err="1" smtClean="0"/>
              <a:t>eben</a:t>
            </a:r>
            <a:r>
              <a:rPr lang="en-US" dirty="0" smtClean="0"/>
              <a:t> though therefore this seems to prove the hypothesis true, it is not the case</a:t>
            </a:r>
          </a:p>
          <a:p>
            <a:endParaRPr lang="en-US" dirty="0"/>
          </a:p>
        </p:txBody>
      </p:sp>
    </p:spTree>
    <p:extLst>
      <p:ext uri="{BB962C8B-B14F-4D97-AF65-F5344CB8AC3E}">
        <p14:creationId xmlns:p14="http://schemas.microsoft.com/office/powerpoint/2010/main" val="1882991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Virtue is knowledge</a:t>
            </a:r>
            <a:r>
              <a:rPr lang="mr-IN" dirty="0"/>
              <a:t>…</a:t>
            </a:r>
            <a:r>
              <a:rPr lang="fr-CH" dirty="0"/>
              <a:t>. </a:t>
            </a:r>
            <a:r>
              <a:rPr lang="en-US" dirty="0"/>
              <a:t>so it can be taught?</a:t>
            </a:r>
          </a:p>
        </p:txBody>
      </p:sp>
      <p:sp>
        <p:nvSpPr>
          <p:cNvPr id="3" name="Content Placeholder 2"/>
          <p:cNvSpPr>
            <a:spLocks noGrp="1"/>
          </p:cNvSpPr>
          <p:nvPr>
            <p:ph idx="1"/>
          </p:nvPr>
        </p:nvSpPr>
        <p:spPr>
          <a:xfrm>
            <a:off x="956442" y="1765738"/>
            <a:ext cx="10478814" cy="4614041"/>
          </a:xfrm>
        </p:spPr>
        <p:txBody>
          <a:bodyPr>
            <a:normAutofit fontScale="85000" lnSpcReduction="20000"/>
          </a:bodyPr>
          <a:lstStyle/>
          <a:p>
            <a:pPr marL="0" indent="0">
              <a:buNone/>
            </a:pPr>
            <a:r>
              <a:rPr lang="en-US" dirty="0" smtClean="0">
                <a:solidFill>
                  <a:schemeClr val="bg1"/>
                </a:solidFill>
              </a:rPr>
              <a:t>’I am not saying that it is wrong to say that virtue is teachable if it is knowledge, but look whether it is reasonable of me to doubt whether it is knowledge</a:t>
            </a:r>
            <a:r>
              <a:rPr lang="mr-IN" dirty="0" smtClean="0">
                <a:solidFill>
                  <a:schemeClr val="bg1"/>
                </a:solidFill>
              </a:rPr>
              <a:t>…</a:t>
            </a:r>
            <a:r>
              <a:rPr lang="fr-CH" dirty="0" smtClean="0">
                <a:solidFill>
                  <a:schemeClr val="bg1"/>
                </a:solidFill>
              </a:rPr>
              <a:t>. Tell me </a:t>
            </a:r>
            <a:r>
              <a:rPr lang="fr-CH" dirty="0" err="1" smtClean="0">
                <a:solidFill>
                  <a:schemeClr val="bg1"/>
                </a:solidFill>
              </a:rPr>
              <a:t>this</a:t>
            </a:r>
            <a:r>
              <a:rPr lang="fr-CH" dirty="0">
                <a:solidFill>
                  <a:schemeClr val="bg1"/>
                </a:solidFill>
              </a:rPr>
              <a:t> </a:t>
            </a:r>
            <a:r>
              <a:rPr lang="mr-IN" dirty="0" smtClean="0">
                <a:solidFill>
                  <a:schemeClr val="bg1"/>
                </a:solidFill>
              </a:rPr>
              <a:t>–</a:t>
            </a:r>
            <a:r>
              <a:rPr lang="fr-CH" dirty="0" smtClean="0">
                <a:solidFill>
                  <a:schemeClr val="bg1"/>
                </a:solidFill>
              </a:rPr>
              <a:t> if not </a:t>
            </a:r>
            <a:r>
              <a:rPr lang="fr-CH" dirty="0" err="1" smtClean="0">
                <a:solidFill>
                  <a:schemeClr val="bg1"/>
                </a:solidFill>
              </a:rPr>
              <a:t>only</a:t>
            </a:r>
            <a:r>
              <a:rPr lang="fr-CH" dirty="0" smtClean="0">
                <a:solidFill>
                  <a:schemeClr val="bg1"/>
                </a:solidFill>
              </a:rPr>
              <a:t> </a:t>
            </a:r>
            <a:r>
              <a:rPr lang="fr-CH" dirty="0" err="1" smtClean="0">
                <a:solidFill>
                  <a:schemeClr val="bg1"/>
                </a:solidFill>
              </a:rPr>
              <a:t>virtue</a:t>
            </a:r>
            <a:r>
              <a:rPr lang="fr-CH" dirty="0" smtClean="0">
                <a:solidFill>
                  <a:schemeClr val="bg1"/>
                </a:solidFill>
              </a:rPr>
              <a:t>, but </a:t>
            </a:r>
            <a:r>
              <a:rPr lang="fr-CH" dirty="0" err="1" smtClean="0">
                <a:solidFill>
                  <a:schemeClr val="bg1"/>
                </a:solidFill>
              </a:rPr>
              <a:t>anything</a:t>
            </a:r>
            <a:r>
              <a:rPr lang="fr-CH" dirty="0" smtClean="0">
                <a:solidFill>
                  <a:schemeClr val="bg1"/>
                </a:solidFill>
              </a:rPr>
              <a:t> </a:t>
            </a:r>
            <a:r>
              <a:rPr lang="fr-CH" dirty="0" err="1" smtClean="0">
                <a:solidFill>
                  <a:schemeClr val="bg1"/>
                </a:solidFill>
              </a:rPr>
              <a:t>whatever</a:t>
            </a:r>
            <a:r>
              <a:rPr lang="fr-CH" dirty="0" smtClean="0">
                <a:solidFill>
                  <a:schemeClr val="bg1"/>
                </a:solidFill>
              </a:rPr>
              <a:t> </a:t>
            </a:r>
            <a:r>
              <a:rPr lang="fr-CH" dirty="0" err="1" smtClean="0">
                <a:solidFill>
                  <a:schemeClr val="bg1"/>
                </a:solidFill>
              </a:rPr>
              <a:t>can</a:t>
            </a:r>
            <a:r>
              <a:rPr lang="fr-CH" dirty="0" smtClean="0">
                <a:solidFill>
                  <a:schemeClr val="bg1"/>
                </a:solidFill>
              </a:rPr>
              <a:t> </a:t>
            </a:r>
            <a:r>
              <a:rPr lang="fr-CH" dirty="0" err="1" smtClean="0">
                <a:solidFill>
                  <a:schemeClr val="bg1"/>
                </a:solidFill>
              </a:rPr>
              <a:t>be</a:t>
            </a:r>
            <a:r>
              <a:rPr lang="fr-CH" dirty="0" smtClean="0">
                <a:solidFill>
                  <a:schemeClr val="bg1"/>
                </a:solidFill>
              </a:rPr>
              <a:t> </a:t>
            </a:r>
            <a:r>
              <a:rPr lang="fr-CH" dirty="0" err="1" smtClean="0">
                <a:solidFill>
                  <a:schemeClr val="bg1"/>
                </a:solidFill>
              </a:rPr>
              <a:t>taught</a:t>
            </a:r>
            <a:r>
              <a:rPr lang="fr-CH" dirty="0" smtClean="0">
                <a:solidFill>
                  <a:schemeClr val="bg1"/>
                </a:solidFill>
              </a:rPr>
              <a:t>, </a:t>
            </a:r>
            <a:r>
              <a:rPr lang="fr-CH" dirty="0" err="1" smtClean="0">
                <a:solidFill>
                  <a:schemeClr val="bg1"/>
                </a:solidFill>
              </a:rPr>
              <a:t>should</a:t>
            </a:r>
            <a:r>
              <a:rPr lang="fr-CH" dirty="0" smtClean="0">
                <a:solidFill>
                  <a:schemeClr val="bg1"/>
                </a:solidFill>
              </a:rPr>
              <a:t> </a:t>
            </a:r>
            <a:r>
              <a:rPr lang="fr-CH" dirty="0" err="1" smtClean="0">
                <a:solidFill>
                  <a:schemeClr val="bg1"/>
                </a:solidFill>
              </a:rPr>
              <a:t>there</a:t>
            </a:r>
            <a:r>
              <a:rPr lang="fr-CH" dirty="0" smtClean="0">
                <a:solidFill>
                  <a:schemeClr val="bg1"/>
                </a:solidFill>
              </a:rPr>
              <a:t> not </a:t>
            </a:r>
            <a:r>
              <a:rPr lang="fr-CH" dirty="0" err="1" smtClean="0">
                <a:solidFill>
                  <a:schemeClr val="bg1"/>
                </a:solidFill>
              </a:rPr>
              <a:t>be</a:t>
            </a:r>
            <a:r>
              <a:rPr lang="fr-CH" dirty="0" smtClean="0">
                <a:solidFill>
                  <a:schemeClr val="bg1"/>
                </a:solidFill>
              </a:rPr>
              <a:t> of </a:t>
            </a:r>
            <a:r>
              <a:rPr lang="fr-CH" dirty="0" err="1" smtClean="0">
                <a:solidFill>
                  <a:schemeClr val="bg1"/>
                </a:solidFill>
              </a:rPr>
              <a:t>necessity</a:t>
            </a:r>
            <a:r>
              <a:rPr lang="fr-CH" dirty="0" smtClean="0">
                <a:solidFill>
                  <a:schemeClr val="bg1"/>
                </a:solidFill>
              </a:rPr>
              <a:t> people </a:t>
            </a:r>
            <a:r>
              <a:rPr lang="fr-CH" dirty="0" err="1" smtClean="0">
                <a:solidFill>
                  <a:schemeClr val="bg1"/>
                </a:solidFill>
              </a:rPr>
              <a:t>who</a:t>
            </a:r>
            <a:r>
              <a:rPr lang="fr-CH" dirty="0" smtClean="0">
                <a:solidFill>
                  <a:schemeClr val="bg1"/>
                </a:solidFill>
              </a:rPr>
              <a:t> </a:t>
            </a:r>
            <a:r>
              <a:rPr lang="fr-CH" dirty="0" err="1" smtClean="0">
                <a:solidFill>
                  <a:schemeClr val="bg1"/>
                </a:solidFill>
              </a:rPr>
              <a:t>teach</a:t>
            </a:r>
            <a:r>
              <a:rPr lang="fr-CH" dirty="0" smtClean="0">
                <a:solidFill>
                  <a:schemeClr val="bg1"/>
                </a:solidFill>
              </a:rPr>
              <a:t> </a:t>
            </a:r>
            <a:r>
              <a:rPr lang="fr-CH" dirty="0" err="1" smtClean="0">
                <a:solidFill>
                  <a:schemeClr val="bg1"/>
                </a:solidFill>
              </a:rPr>
              <a:t>it</a:t>
            </a:r>
            <a:r>
              <a:rPr lang="fr-CH" dirty="0" smtClean="0">
                <a:solidFill>
                  <a:schemeClr val="bg1"/>
                </a:solidFill>
              </a:rPr>
              <a:t> + people </a:t>
            </a:r>
            <a:r>
              <a:rPr lang="fr-CH" dirty="0" err="1" smtClean="0">
                <a:solidFill>
                  <a:schemeClr val="bg1"/>
                </a:solidFill>
              </a:rPr>
              <a:t>who</a:t>
            </a:r>
            <a:r>
              <a:rPr lang="fr-CH" dirty="0" smtClean="0">
                <a:solidFill>
                  <a:schemeClr val="bg1"/>
                </a:solidFill>
              </a:rPr>
              <a:t> </a:t>
            </a:r>
            <a:r>
              <a:rPr lang="fr-CH" dirty="0" err="1" smtClean="0">
                <a:solidFill>
                  <a:schemeClr val="bg1"/>
                </a:solidFill>
              </a:rPr>
              <a:t>learn</a:t>
            </a:r>
            <a:r>
              <a:rPr lang="fr-CH" dirty="0" smtClean="0">
                <a:solidFill>
                  <a:schemeClr val="bg1"/>
                </a:solidFill>
              </a:rPr>
              <a:t> </a:t>
            </a:r>
            <a:r>
              <a:rPr lang="fr-CH" dirty="0" err="1" smtClean="0">
                <a:solidFill>
                  <a:schemeClr val="bg1"/>
                </a:solidFill>
              </a:rPr>
              <a:t>it</a:t>
            </a:r>
            <a:r>
              <a:rPr lang="fr-CH" dirty="0" smtClean="0">
                <a:solidFill>
                  <a:schemeClr val="bg1"/>
                </a:solidFill>
              </a:rPr>
              <a:t>? </a:t>
            </a:r>
            <a:r>
              <a:rPr lang="mr-IN" dirty="0" smtClean="0">
                <a:solidFill>
                  <a:schemeClr val="bg1"/>
                </a:solidFill>
              </a:rPr>
              <a:t>–</a:t>
            </a:r>
            <a:r>
              <a:rPr lang="fr-CH" dirty="0" smtClean="0">
                <a:solidFill>
                  <a:schemeClr val="bg1"/>
                </a:solidFill>
              </a:rPr>
              <a:t> I </a:t>
            </a:r>
            <a:r>
              <a:rPr lang="fr-CH" dirty="0" err="1" smtClean="0">
                <a:solidFill>
                  <a:schemeClr val="bg1"/>
                </a:solidFill>
              </a:rPr>
              <a:t>think</a:t>
            </a:r>
            <a:r>
              <a:rPr lang="fr-CH" dirty="0" smtClean="0">
                <a:solidFill>
                  <a:schemeClr val="bg1"/>
                </a:solidFill>
              </a:rPr>
              <a:t> </a:t>
            </a:r>
            <a:r>
              <a:rPr lang="fr-CH" dirty="0" err="1" smtClean="0">
                <a:solidFill>
                  <a:schemeClr val="bg1"/>
                </a:solidFill>
              </a:rPr>
              <a:t>so</a:t>
            </a:r>
            <a:r>
              <a:rPr lang="mr-IN" dirty="0" smtClean="0">
                <a:solidFill>
                  <a:schemeClr val="bg1"/>
                </a:solidFill>
              </a:rPr>
              <a:t>…</a:t>
            </a:r>
            <a:endParaRPr lang="fr-CH" dirty="0" smtClean="0">
              <a:solidFill>
                <a:schemeClr val="bg1"/>
              </a:solidFill>
            </a:endParaRPr>
          </a:p>
          <a:p>
            <a:pPr marL="0" indent="0">
              <a:buNone/>
            </a:pPr>
            <a:r>
              <a:rPr lang="fr-CH" dirty="0" err="1" smtClean="0">
                <a:solidFill>
                  <a:schemeClr val="bg1"/>
                </a:solidFill>
              </a:rPr>
              <a:t>Then</a:t>
            </a:r>
            <a:r>
              <a:rPr lang="fr-CH" dirty="0" smtClean="0">
                <a:solidFill>
                  <a:schemeClr val="bg1"/>
                </a:solidFill>
              </a:rPr>
              <a:t> </a:t>
            </a:r>
            <a:r>
              <a:rPr lang="fr-CH" dirty="0" err="1" smtClean="0">
                <a:solidFill>
                  <a:schemeClr val="bg1"/>
                </a:solidFill>
              </a:rPr>
              <a:t>again</a:t>
            </a:r>
            <a:r>
              <a:rPr lang="fr-CH" dirty="0" smtClean="0">
                <a:solidFill>
                  <a:schemeClr val="bg1"/>
                </a:solidFill>
              </a:rPr>
              <a:t>, if, on the </a:t>
            </a:r>
            <a:r>
              <a:rPr lang="fr-CH" dirty="0" err="1" smtClean="0">
                <a:solidFill>
                  <a:schemeClr val="bg1"/>
                </a:solidFill>
              </a:rPr>
              <a:t>contrary</a:t>
            </a:r>
            <a:r>
              <a:rPr lang="fr-CH" dirty="0" smtClean="0">
                <a:solidFill>
                  <a:schemeClr val="bg1"/>
                </a:solidFill>
              </a:rPr>
              <a:t>, </a:t>
            </a:r>
            <a:r>
              <a:rPr lang="fr-CH" dirty="0" err="1" smtClean="0">
                <a:solidFill>
                  <a:schemeClr val="bg1"/>
                </a:solidFill>
              </a:rPr>
              <a:t>there</a:t>
            </a:r>
            <a:r>
              <a:rPr lang="fr-CH" dirty="0" smtClean="0">
                <a:solidFill>
                  <a:schemeClr val="bg1"/>
                </a:solidFill>
              </a:rPr>
              <a:t> are no </a:t>
            </a:r>
            <a:r>
              <a:rPr lang="fr-CH" dirty="0" err="1" smtClean="0">
                <a:solidFill>
                  <a:schemeClr val="bg1"/>
                </a:solidFill>
              </a:rPr>
              <a:t>teachers</a:t>
            </a:r>
            <a:r>
              <a:rPr lang="fr-CH" dirty="0" smtClean="0">
                <a:solidFill>
                  <a:schemeClr val="bg1"/>
                </a:solidFill>
              </a:rPr>
              <a:t> or </a:t>
            </a:r>
            <a:r>
              <a:rPr lang="fr-CH" dirty="0" err="1" smtClean="0">
                <a:solidFill>
                  <a:schemeClr val="bg1"/>
                </a:solidFill>
              </a:rPr>
              <a:t>learners</a:t>
            </a:r>
            <a:r>
              <a:rPr lang="fr-CH" dirty="0" smtClean="0">
                <a:solidFill>
                  <a:schemeClr val="bg1"/>
                </a:solidFill>
              </a:rPr>
              <a:t> of </a:t>
            </a:r>
            <a:r>
              <a:rPr lang="fr-CH" dirty="0" err="1" smtClean="0">
                <a:solidFill>
                  <a:schemeClr val="bg1"/>
                </a:solidFill>
              </a:rPr>
              <a:t>something</a:t>
            </a:r>
            <a:r>
              <a:rPr lang="fr-CH" dirty="0" smtClean="0">
                <a:solidFill>
                  <a:schemeClr val="bg1"/>
                </a:solidFill>
              </a:rPr>
              <a:t>, </a:t>
            </a:r>
            <a:r>
              <a:rPr lang="fr-CH" dirty="0" err="1" smtClean="0">
                <a:solidFill>
                  <a:schemeClr val="bg1"/>
                </a:solidFill>
              </a:rPr>
              <a:t>we</a:t>
            </a:r>
            <a:r>
              <a:rPr lang="fr-CH" dirty="0" smtClean="0">
                <a:solidFill>
                  <a:schemeClr val="bg1"/>
                </a:solidFill>
              </a:rPr>
              <a:t> </a:t>
            </a:r>
            <a:r>
              <a:rPr lang="fr-CH" dirty="0" err="1" smtClean="0">
                <a:solidFill>
                  <a:schemeClr val="bg1"/>
                </a:solidFill>
              </a:rPr>
              <a:t>should</a:t>
            </a:r>
            <a:r>
              <a:rPr lang="fr-CH" dirty="0" smtClean="0">
                <a:solidFill>
                  <a:schemeClr val="bg1"/>
                </a:solidFill>
              </a:rPr>
              <a:t> </a:t>
            </a:r>
            <a:r>
              <a:rPr lang="fr-CH" dirty="0" err="1" smtClean="0">
                <a:solidFill>
                  <a:schemeClr val="bg1"/>
                </a:solidFill>
              </a:rPr>
              <a:t>be</a:t>
            </a:r>
            <a:r>
              <a:rPr lang="fr-CH" dirty="0" smtClean="0">
                <a:solidFill>
                  <a:schemeClr val="bg1"/>
                </a:solidFill>
              </a:rPr>
              <a:t> right to assume </a:t>
            </a:r>
            <a:r>
              <a:rPr lang="fr-CH" dirty="0" err="1" smtClean="0">
                <a:solidFill>
                  <a:schemeClr val="bg1"/>
                </a:solidFill>
              </a:rPr>
              <a:t>that</a:t>
            </a:r>
            <a:r>
              <a:rPr lang="fr-CH" dirty="0" smtClean="0">
                <a:solidFill>
                  <a:schemeClr val="bg1"/>
                </a:solidFill>
              </a:rPr>
              <a:t> the </a:t>
            </a:r>
            <a:r>
              <a:rPr lang="fr-CH" dirty="0" err="1" smtClean="0">
                <a:solidFill>
                  <a:schemeClr val="bg1"/>
                </a:solidFill>
              </a:rPr>
              <a:t>subject</a:t>
            </a:r>
            <a:r>
              <a:rPr lang="fr-CH" dirty="0" smtClean="0">
                <a:solidFill>
                  <a:schemeClr val="bg1"/>
                </a:solidFill>
              </a:rPr>
              <a:t> </a:t>
            </a:r>
            <a:r>
              <a:rPr lang="fr-CH" dirty="0" err="1" smtClean="0">
                <a:solidFill>
                  <a:schemeClr val="bg1"/>
                </a:solidFill>
              </a:rPr>
              <a:t>cannot</a:t>
            </a:r>
            <a:r>
              <a:rPr lang="fr-CH" dirty="0" smtClean="0">
                <a:solidFill>
                  <a:schemeClr val="bg1"/>
                </a:solidFill>
              </a:rPr>
              <a:t> </a:t>
            </a:r>
            <a:r>
              <a:rPr lang="fr-CH" dirty="0" err="1" smtClean="0">
                <a:solidFill>
                  <a:schemeClr val="bg1"/>
                </a:solidFill>
              </a:rPr>
              <a:t>be</a:t>
            </a:r>
            <a:r>
              <a:rPr lang="fr-CH" dirty="0" smtClean="0">
                <a:solidFill>
                  <a:schemeClr val="bg1"/>
                </a:solidFill>
              </a:rPr>
              <a:t> </a:t>
            </a:r>
            <a:r>
              <a:rPr lang="fr-CH" dirty="0" err="1" smtClean="0">
                <a:solidFill>
                  <a:schemeClr val="bg1"/>
                </a:solidFill>
              </a:rPr>
              <a:t>taught</a:t>
            </a:r>
            <a:endParaRPr lang="fr-CH" dirty="0" smtClean="0">
              <a:solidFill>
                <a:schemeClr val="bg1"/>
              </a:solidFill>
            </a:endParaRPr>
          </a:p>
          <a:p>
            <a:pPr marL="0" indent="0">
              <a:buNone/>
            </a:pPr>
            <a:r>
              <a:rPr lang="fr-CH" dirty="0" err="1" smtClean="0">
                <a:solidFill>
                  <a:schemeClr val="bg1"/>
                </a:solidFill>
              </a:rPr>
              <a:t>Quite</a:t>
            </a:r>
            <a:r>
              <a:rPr lang="fr-CH" dirty="0" smtClean="0">
                <a:solidFill>
                  <a:schemeClr val="bg1"/>
                </a:solidFill>
              </a:rPr>
              <a:t> </a:t>
            </a:r>
            <a:r>
              <a:rPr lang="fr-CH" dirty="0" err="1" smtClean="0">
                <a:solidFill>
                  <a:schemeClr val="bg1"/>
                </a:solidFill>
              </a:rPr>
              <a:t>so</a:t>
            </a:r>
            <a:r>
              <a:rPr lang="mr-IN" dirty="0" smtClean="0">
                <a:solidFill>
                  <a:schemeClr val="bg1"/>
                </a:solidFill>
              </a:rPr>
              <a:t>…</a:t>
            </a:r>
            <a:r>
              <a:rPr lang="fr-CH" dirty="0" smtClean="0">
                <a:solidFill>
                  <a:schemeClr val="bg1"/>
                </a:solidFill>
              </a:rPr>
              <a:t>but do </a:t>
            </a:r>
            <a:r>
              <a:rPr lang="fr-CH" dirty="0" err="1" smtClean="0">
                <a:solidFill>
                  <a:schemeClr val="bg1"/>
                </a:solidFill>
              </a:rPr>
              <a:t>you</a:t>
            </a:r>
            <a:r>
              <a:rPr lang="fr-CH" dirty="0" smtClean="0">
                <a:solidFill>
                  <a:schemeClr val="bg1"/>
                </a:solidFill>
              </a:rPr>
              <a:t> </a:t>
            </a:r>
            <a:r>
              <a:rPr lang="fr-CH" dirty="0" err="1" smtClean="0">
                <a:solidFill>
                  <a:schemeClr val="bg1"/>
                </a:solidFill>
              </a:rPr>
              <a:t>think</a:t>
            </a:r>
            <a:r>
              <a:rPr lang="fr-CH" dirty="0" smtClean="0">
                <a:solidFill>
                  <a:schemeClr val="bg1"/>
                </a:solidFill>
              </a:rPr>
              <a:t> </a:t>
            </a:r>
            <a:r>
              <a:rPr lang="fr-CH" dirty="0" err="1" smtClean="0">
                <a:solidFill>
                  <a:schemeClr val="bg1"/>
                </a:solidFill>
              </a:rPr>
              <a:t>there</a:t>
            </a:r>
            <a:r>
              <a:rPr lang="fr-CH" dirty="0" smtClean="0">
                <a:solidFill>
                  <a:schemeClr val="bg1"/>
                </a:solidFill>
              </a:rPr>
              <a:t> are no </a:t>
            </a:r>
            <a:r>
              <a:rPr lang="fr-CH" dirty="0" err="1" smtClean="0">
                <a:solidFill>
                  <a:schemeClr val="bg1"/>
                </a:solidFill>
              </a:rPr>
              <a:t>teachers</a:t>
            </a:r>
            <a:r>
              <a:rPr lang="fr-CH" dirty="0" smtClean="0">
                <a:solidFill>
                  <a:schemeClr val="bg1"/>
                </a:solidFill>
              </a:rPr>
              <a:t> of </a:t>
            </a:r>
            <a:r>
              <a:rPr lang="fr-CH" dirty="0" err="1" smtClean="0">
                <a:solidFill>
                  <a:schemeClr val="bg1"/>
                </a:solidFill>
              </a:rPr>
              <a:t>virtue</a:t>
            </a:r>
            <a:r>
              <a:rPr lang="fr-CH" dirty="0" smtClean="0">
                <a:solidFill>
                  <a:schemeClr val="bg1"/>
                </a:solidFill>
              </a:rPr>
              <a:t>?’ (89d)</a:t>
            </a:r>
          </a:p>
          <a:p>
            <a:r>
              <a:rPr lang="fr-CH" dirty="0"/>
              <a:t>As </a:t>
            </a:r>
            <a:r>
              <a:rPr lang="fr-CH" dirty="0" err="1"/>
              <a:t>such</a:t>
            </a:r>
            <a:r>
              <a:rPr lang="fr-CH" dirty="0"/>
              <a:t>, Socrates </a:t>
            </a:r>
            <a:r>
              <a:rPr lang="fr-CH" dirty="0" err="1"/>
              <a:t>is</a:t>
            </a:r>
            <a:r>
              <a:rPr lang="fr-CH" dirty="0"/>
              <a:t> </a:t>
            </a:r>
            <a:r>
              <a:rPr lang="fr-CH" dirty="0" err="1"/>
              <a:t>venturing</a:t>
            </a:r>
            <a:r>
              <a:rPr lang="fr-CH" dirty="0"/>
              <a:t> </a:t>
            </a:r>
            <a:r>
              <a:rPr lang="fr-CH" dirty="0" err="1"/>
              <a:t>that</a:t>
            </a:r>
            <a:r>
              <a:rPr lang="fr-CH" dirty="0"/>
              <a:t> no </a:t>
            </a:r>
            <a:r>
              <a:rPr lang="fr-CH" dirty="0" err="1"/>
              <a:t>virtue</a:t>
            </a:r>
            <a:r>
              <a:rPr lang="fr-CH" dirty="0"/>
              <a:t> </a:t>
            </a:r>
            <a:r>
              <a:rPr lang="fr-CH" dirty="0" err="1"/>
              <a:t>cannot</a:t>
            </a:r>
            <a:r>
              <a:rPr lang="fr-CH" dirty="0"/>
              <a:t> </a:t>
            </a:r>
            <a:r>
              <a:rPr lang="fr-CH" dirty="0" err="1"/>
              <a:t>be</a:t>
            </a:r>
            <a:r>
              <a:rPr lang="fr-CH" dirty="0"/>
              <a:t> </a:t>
            </a:r>
            <a:r>
              <a:rPr lang="fr-CH" dirty="0" err="1" smtClean="0"/>
              <a:t>seen</a:t>
            </a:r>
            <a:r>
              <a:rPr lang="fr-CH" dirty="0" smtClean="0"/>
              <a:t> to </a:t>
            </a:r>
            <a:r>
              <a:rPr lang="fr-CH" dirty="0" err="1" smtClean="0"/>
              <a:t>be</a:t>
            </a:r>
            <a:r>
              <a:rPr lang="fr-CH" dirty="0" smtClean="0"/>
              <a:t> </a:t>
            </a:r>
            <a:r>
              <a:rPr lang="fr-CH" dirty="0" err="1" smtClean="0"/>
              <a:t>taught</a:t>
            </a:r>
            <a:r>
              <a:rPr lang="mr-IN" dirty="0"/>
              <a:t>…</a:t>
            </a:r>
            <a:r>
              <a:rPr lang="fr-CH" dirty="0"/>
              <a:t>not </a:t>
            </a:r>
            <a:r>
              <a:rPr lang="fr-CH" dirty="0" err="1"/>
              <a:t>because</a:t>
            </a:r>
            <a:r>
              <a:rPr lang="fr-CH" dirty="0"/>
              <a:t> of </a:t>
            </a:r>
            <a:r>
              <a:rPr lang="fr-CH" dirty="0" err="1"/>
              <a:t>any</a:t>
            </a:r>
            <a:r>
              <a:rPr lang="fr-CH" dirty="0"/>
              <a:t> </a:t>
            </a:r>
            <a:r>
              <a:rPr lang="fr-CH" dirty="0" err="1"/>
              <a:t>logical</a:t>
            </a:r>
            <a:r>
              <a:rPr lang="fr-CH" dirty="0"/>
              <a:t> </a:t>
            </a:r>
            <a:r>
              <a:rPr lang="fr-CH" dirty="0" err="1"/>
              <a:t>impediment</a:t>
            </a:r>
            <a:r>
              <a:rPr lang="fr-CH" dirty="0"/>
              <a:t>, or </a:t>
            </a:r>
            <a:r>
              <a:rPr lang="fr-CH" dirty="0" err="1"/>
              <a:t>that</a:t>
            </a:r>
            <a:r>
              <a:rPr lang="fr-CH" dirty="0"/>
              <a:t> </a:t>
            </a:r>
            <a:r>
              <a:rPr lang="fr-CH" dirty="0" err="1"/>
              <a:t>is</a:t>
            </a:r>
            <a:r>
              <a:rPr lang="fr-CH" dirty="0"/>
              <a:t> </a:t>
            </a:r>
            <a:r>
              <a:rPr lang="fr-CH" dirty="0" err="1"/>
              <a:t>is</a:t>
            </a:r>
            <a:r>
              <a:rPr lang="fr-CH" dirty="0"/>
              <a:t> </a:t>
            </a:r>
            <a:r>
              <a:rPr lang="fr-CH" dirty="0" err="1"/>
              <a:t>logically</a:t>
            </a:r>
            <a:r>
              <a:rPr lang="fr-CH" dirty="0"/>
              <a:t> impossible to do </a:t>
            </a:r>
            <a:r>
              <a:rPr lang="fr-CH" dirty="0" err="1"/>
              <a:t>so</a:t>
            </a:r>
            <a:r>
              <a:rPr lang="fr-CH" dirty="0"/>
              <a:t>, </a:t>
            </a:r>
            <a:r>
              <a:rPr lang="fr-CH" dirty="0" err="1"/>
              <a:t>rather</a:t>
            </a:r>
            <a:r>
              <a:rPr lang="fr-CH" dirty="0"/>
              <a:t> </a:t>
            </a:r>
            <a:r>
              <a:rPr lang="fr-CH" dirty="0" err="1"/>
              <a:t>that</a:t>
            </a:r>
            <a:r>
              <a:rPr lang="fr-CH" dirty="0"/>
              <a:t> </a:t>
            </a:r>
            <a:r>
              <a:rPr lang="fr-CH" b="1" i="1" dirty="0" err="1"/>
              <a:t>he</a:t>
            </a:r>
            <a:r>
              <a:rPr lang="fr-CH" b="1" i="1" dirty="0"/>
              <a:t> has </a:t>
            </a:r>
            <a:r>
              <a:rPr lang="fr-CH" b="1" i="1" dirty="0" err="1"/>
              <a:t>never</a:t>
            </a:r>
            <a:r>
              <a:rPr lang="fr-CH" b="1" i="1" dirty="0"/>
              <a:t> </a:t>
            </a:r>
            <a:r>
              <a:rPr lang="fr-CH" b="1" i="1" dirty="0" err="1"/>
              <a:t>noticed</a:t>
            </a:r>
            <a:r>
              <a:rPr lang="fr-CH" b="1" i="1" dirty="0"/>
              <a:t> </a:t>
            </a:r>
            <a:r>
              <a:rPr lang="fr-CH" b="1" i="1" dirty="0" err="1"/>
              <a:t>anyone</a:t>
            </a:r>
            <a:r>
              <a:rPr lang="fr-CH" b="1" i="1" dirty="0"/>
              <a:t> </a:t>
            </a:r>
            <a:r>
              <a:rPr lang="fr-CH" dirty="0" err="1"/>
              <a:t>actually</a:t>
            </a:r>
            <a:r>
              <a:rPr lang="fr-CH" dirty="0"/>
              <a:t> </a:t>
            </a:r>
            <a:r>
              <a:rPr lang="fr-CH" dirty="0" err="1"/>
              <a:t>teaching</a:t>
            </a:r>
            <a:r>
              <a:rPr lang="fr-CH" dirty="0"/>
              <a:t> or </a:t>
            </a:r>
            <a:r>
              <a:rPr lang="fr-CH" dirty="0" err="1"/>
              <a:t>learning</a:t>
            </a:r>
            <a:r>
              <a:rPr lang="fr-CH" dirty="0"/>
              <a:t> </a:t>
            </a:r>
            <a:r>
              <a:rPr lang="fr-CH" dirty="0" err="1"/>
              <a:t>virtue</a:t>
            </a:r>
            <a:r>
              <a:rPr lang="fr-CH" dirty="0"/>
              <a:t> + </a:t>
            </a:r>
            <a:r>
              <a:rPr lang="fr-CH" dirty="0" err="1"/>
              <a:t>this</a:t>
            </a:r>
            <a:r>
              <a:rPr lang="fr-CH" dirty="0"/>
              <a:t> </a:t>
            </a:r>
            <a:r>
              <a:rPr lang="fr-CH" dirty="0" err="1"/>
              <a:t>is</a:t>
            </a:r>
            <a:r>
              <a:rPr lang="fr-CH" dirty="0"/>
              <a:t> a </a:t>
            </a:r>
            <a:r>
              <a:rPr lang="fr-CH" dirty="0" err="1"/>
              <a:t>rather</a:t>
            </a:r>
            <a:r>
              <a:rPr lang="fr-CH" dirty="0"/>
              <a:t> </a:t>
            </a:r>
            <a:r>
              <a:rPr lang="fr-CH" dirty="0" err="1"/>
              <a:t>empirical</a:t>
            </a:r>
            <a:r>
              <a:rPr lang="fr-CH" dirty="0"/>
              <a:t> argument for a </a:t>
            </a:r>
            <a:r>
              <a:rPr lang="fr-CH" dirty="0" err="1"/>
              <a:t>thinker</a:t>
            </a:r>
            <a:r>
              <a:rPr lang="fr-CH" dirty="0"/>
              <a:t> </a:t>
            </a:r>
            <a:r>
              <a:rPr lang="fr-CH" dirty="0" err="1"/>
              <a:t>who</a:t>
            </a:r>
            <a:r>
              <a:rPr lang="fr-CH" dirty="0"/>
              <a:t> </a:t>
            </a:r>
            <a:r>
              <a:rPr lang="fr-CH" dirty="0" err="1"/>
              <a:t>is</a:t>
            </a:r>
            <a:r>
              <a:rPr lang="fr-CH" dirty="0"/>
              <a:t> </a:t>
            </a:r>
            <a:r>
              <a:rPr lang="fr-CH" dirty="0" err="1"/>
              <a:t>fundamentally</a:t>
            </a:r>
            <a:r>
              <a:rPr lang="fr-CH" dirty="0"/>
              <a:t> </a:t>
            </a:r>
            <a:r>
              <a:rPr lang="fr-CH" dirty="0" err="1"/>
              <a:t>rationalist</a:t>
            </a:r>
            <a:r>
              <a:rPr lang="fr-CH" dirty="0" smtClean="0"/>
              <a:t>!?</a:t>
            </a:r>
          </a:p>
          <a:p>
            <a:r>
              <a:rPr lang="fr-CH" dirty="0" smtClean="0"/>
              <a:t>If </a:t>
            </a:r>
            <a:r>
              <a:rPr lang="fr-CH" dirty="0" err="1" smtClean="0"/>
              <a:t>there</a:t>
            </a:r>
            <a:r>
              <a:rPr lang="fr-CH" dirty="0" smtClean="0"/>
              <a:t> are no </a:t>
            </a:r>
            <a:r>
              <a:rPr lang="fr-CH" dirty="0" err="1" smtClean="0"/>
              <a:t>teachers</a:t>
            </a:r>
            <a:r>
              <a:rPr lang="fr-CH" dirty="0" smtClean="0"/>
              <a:t> of </a:t>
            </a:r>
            <a:r>
              <a:rPr lang="fr-CH" dirty="0" err="1" smtClean="0"/>
              <a:t>virtue</a:t>
            </a:r>
            <a:r>
              <a:rPr lang="fr-CH" dirty="0" smtClean="0"/>
              <a:t> in </a:t>
            </a:r>
            <a:r>
              <a:rPr lang="fr-CH" dirty="0" err="1" smtClean="0"/>
              <a:t>evidence</a:t>
            </a:r>
            <a:r>
              <a:rPr lang="fr-CH" dirty="0" smtClean="0"/>
              <a:t>, Socrates argues, </a:t>
            </a:r>
            <a:r>
              <a:rPr lang="fr-CH" dirty="0" err="1" smtClean="0"/>
              <a:t>then</a:t>
            </a:r>
            <a:r>
              <a:rPr lang="fr-CH" dirty="0" smtClean="0"/>
              <a:t> </a:t>
            </a:r>
            <a:r>
              <a:rPr lang="fr-CH" dirty="0" err="1" smtClean="0"/>
              <a:t>virtue</a:t>
            </a:r>
            <a:r>
              <a:rPr lang="fr-CH" dirty="0" smtClean="0"/>
              <a:t> </a:t>
            </a:r>
            <a:r>
              <a:rPr lang="fr-CH" dirty="0" err="1" smtClean="0"/>
              <a:t>clearly</a:t>
            </a:r>
            <a:r>
              <a:rPr lang="fr-CH" dirty="0" smtClean="0"/>
              <a:t> </a:t>
            </a:r>
            <a:r>
              <a:rPr lang="fr-CH" dirty="0" err="1" smtClean="0"/>
              <a:t>is</a:t>
            </a:r>
            <a:r>
              <a:rPr lang="fr-CH" dirty="0" smtClean="0"/>
              <a:t> not </a:t>
            </a:r>
            <a:r>
              <a:rPr lang="fr-CH" dirty="0" err="1" smtClean="0"/>
              <a:t>acquired</a:t>
            </a:r>
            <a:r>
              <a:rPr lang="fr-CH" dirty="0" smtClean="0"/>
              <a:t> by </a:t>
            </a:r>
            <a:r>
              <a:rPr lang="fr-CH" dirty="0" err="1" smtClean="0"/>
              <a:t>teaching</a:t>
            </a:r>
            <a:r>
              <a:rPr lang="mr-IN" dirty="0" smtClean="0"/>
              <a:t>…</a:t>
            </a:r>
            <a:r>
              <a:rPr lang="fr-CH" dirty="0" smtClean="0"/>
              <a:t>.and </a:t>
            </a:r>
            <a:r>
              <a:rPr lang="fr-CH" dirty="0" err="1" smtClean="0"/>
              <a:t>therefore</a:t>
            </a:r>
            <a:r>
              <a:rPr lang="fr-CH" dirty="0" smtClean="0"/>
              <a:t> </a:t>
            </a:r>
            <a:r>
              <a:rPr lang="fr-CH" dirty="0" err="1" smtClean="0"/>
              <a:t>virtue</a:t>
            </a:r>
            <a:r>
              <a:rPr lang="fr-CH" dirty="0" smtClean="0"/>
              <a:t> </a:t>
            </a:r>
            <a:r>
              <a:rPr lang="fr-CH" dirty="0" err="1" smtClean="0"/>
              <a:t>is</a:t>
            </a:r>
            <a:r>
              <a:rPr lang="fr-CH" dirty="0" smtClean="0"/>
              <a:t> not </a:t>
            </a:r>
            <a:r>
              <a:rPr lang="fr-CH" dirty="0" err="1" smtClean="0"/>
              <a:t>knowledge</a:t>
            </a:r>
            <a:r>
              <a:rPr lang="fr-CH" dirty="0" smtClean="0"/>
              <a:t>, as </a:t>
            </a:r>
            <a:r>
              <a:rPr lang="fr-CH" dirty="0" err="1" smtClean="0"/>
              <a:t>knowledge</a:t>
            </a:r>
            <a:r>
              <a:rPr lang="fr-CH" dirty="0" smtClean="0"/>
              <a:t> </a:t>
            </a:r>
            <a:r>
              <a:rPr lang="fr-CH" dirty="0" err="1" smtClean="0"/>
              <a:t>clearly</a:t>
            </a:r>
            <a:r>
              <a:rPr lang="fr-CH" dirty="0" smtClean="0"/>
              <a:t> </a:t>
            </a:r>
            <a:r>
              <a:rPr lang="fr-CH" dirty="0" err="1" smtClean="0"/>
              <a:t>can</a:t>
            </a:r>
            <a:r>
              <a:rPr lang="fr-CH" dirty="0" smtClean="0"/>
              <a:t> </a:t>
            </a:r>
            <a:r>
              <a:rPr lang="fr-CH" dirty="0" err="1" smtClean="0"/>
              <a:t>be</a:t>
            </a:r>
            <a:r>
              <a:rPr lang="fr-CH" dirty="0" smtClean="0"/>
              <a:t> </a:t>
            </a:r>
            <a:r>
              <a:rPr lang="fr-CH" dirty="0" err="1" smtClean="0"/>
              <a:t>taught</a:t>
            </a:r>
            <a:r>
              <a:rPr lang="mr-IN" dirty="0" smtClean="0"/>
              <a:t>…</a:t>
            </a:r>
            <a:endParaRPr lang="fr-CH" dirty="0"/>
          </a:p>
          <a:p>
            <a:endParaRPr lang="fr-CH" dirty="0" smtClean="0"/>
          </a:p>
          <a:p>
            <a:endParaRPr lang="fr-CH" dirty="0" smtClean="0"/>
          </a:p>
          <a:p>
            <a:endParaRPr lang="fr-CH" dirty="0" smtClean="0"/>
          </a:p>
          <a:p>
            <a:endParaRPr lang="en-US" dirty="0"/>
          </a:p>
        </p:txBody>
      </p:sp>
    </p:spTree>
    <p:extLst>
      <p:ext uri="{BB962C8B-B14F-4D97-AF65-F5344CB8AC3E}">
        <p14:creationId xmlns:p14="http://schemas.microsoft.com/office/powerpoint/2010/main" val="441605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Virtue is knowledge</a:t>
            </a:r>
            <a:r>
              <a:rPr lang="mr-IN" dirty="0"/>
              <a:t>…</a:t>
            </a:r>
            <a:r>
              <a:rPr lang="fr-CH" dirty="0"/>
              <a:t>. </a:t>
            </a:r>
            <a:r>
              <a:rPr lang="en-US" dirty="0"/>
              <a:t>so it can be taught?</a:t>
            </a:r>
          </a:p>
        </p:txBody>
      </p:sp>
      <p:sp>
        <p:nvSpPr>
          <p:cNvPr id="3" name="Content Placeholder 2"/>
          <p:cNvSpPr>
            <a:spLocks noGrp="1"/>
          </p:cNvSpPr>
          <p:nvPr>
            <p:ph idx="1"/>
          </p:nvPr>
        </p:nvSpPr>
        <p:spPr>
          <a:xfrm>
            <a:off x="861848" y="1828800"/>
            <a:ext cx="10888717" cy="4645572"/>
          </a:xfrm>
        </p:spPr>
        <p:txBody>
          <a:bodyPr>
            <a:normAutofit fontScale="85000" lnSpcReduction="10000"/>
          </a:bodyPr>
          <a:lstStyle/>
          <a:p>
            <a:r>
              <a:rPr lang="fr-CH" dirty="0"/>
              <a:t>Socrates </a:t>
            </a:r>
            <a:r>
              <a:rPr lang="fr-CH" dirty="0" err="1"/>
              <a:t>then</a:t>
            </a:r>
            <a:r>
              <a:rPr lang="fr-CH" dirty="0"/>
              <a:t> </a:t>
            </a:r>
            <a:r>
              <a:rPr lang="fr-CH" dirty="0" err="1"/>
              <a:t>goes</a:t>
            </a:r>
            <a:r>
              <a:rPr lang="fr-CH" dirty="0"/>
              <a:t> onto </a:t>
            </a:r>
            <a:r>
              <a:rPr lang="fr-CH" dirty="0" err="1"/>
              <a:t>explain</a:t>
            </a:r>
            <a:r>
              <a:rPr lang="fr-CH" dirty="0"/>
              <a:t> how </a:t>
            </a:r>
            <a:r>
              <a:rPr lang="fr-CH" b="1" i="1" u="sng" dirty="0" smtClean="0"/>
              <a:t>in </a:t>
            </a:r>
            <a:r>
              <a:rPr lang="fr-CH" b="1" i="1" u="sng" dirty="0" err="1" smtClean="0"/>
              <a:t>his</a:t>
            </a:r>
            <a:r>
              <a:rPr lang="fr-CH" b="1" i="1" u="sng" dirty="0" smtClean="0"/>
              <a:t> </a:t>
            </a:r>
            <a:r>
              <a:rPr lang="fr-CH" b="1" i="1" u="sng" dirty="0" err="1" smtClean="0"/>
              <a:t>experience</a:t>
            </a:r>
            <a:r>
              <a:rPr lang="fr-CH" b="1" i="1" u="sng" dirty="0" smtClean="0"/>
              <a:t> (!) </a:t>
            </a:r>
            <a:r>
              <a:rPr lang="fr-CH" dirty="0" err="1" smtClean="0"/>
              <a:t>he</a:t>
            </a:r>
            <a:r>
              <a:rPr lang="fr-CH" dirty="0" smtClean="0"/>
              <a:t> </a:t>
            </a:r>
            <a:r>
              <a:rPr lang="fr-CH" dirty="0"/>
              <a:t>has </a:t>
            </a:r>
            <a:r>
              <a:rPr lang="fr-CH" dirty="0" err="1"/>
              <a:t>never</a:t>
            </a:r>
            <a:r>
              <a:rPr lang="fr-CH" dirty="0"/>
              <a:t> come </a:t>
            </a:r>
            <a:r>
              <a:rPr lang="fr-CH" dirty="0" err="1"/>
              <a:t>across</a:t>
            </a:r>
            <a:r>
              <a:rPr lang="fr-CH" dirty="0"/>
              <a:t> </a:t>
            </a:r>
            <a:r>
              <a:rPr lang="fr-CH" dirty="0" err="1"/>
              <a:t>any</a:t>
            </a:r>
            <a:r>
              <a:rPr lang="fr-CH" dirty="0"/>
              <a:t> </a:t>
            </a:r>
            <a:r>
              <a:rPr lang="fr-CH" dirty="0" err="1"/>
              <a:t>such</a:t>
            </a:r>
            <a:r>
              <a:rPr lang="fr-CH" dirty="0"/>
              <a:t> </a:t>
            </a:r>
            <a:r>
              <a:rPr lang="fr-CH" dirty="0" err="1"/>
              <a:t>teachers</a:t>
            </a:r>
            <a:r>
              <a:rPr lang="fr-CH" dirty="0"/>
              <a:t>, </a:t>
            </a:r>
            <a:r>
              <a:rPr lang="fr-CH" dirty="0" err="1"/>
              <a:t>using</a:t>
            </a:r>
            <a:r>
              <a:rPr lang="fr-CH" dirty="0"/>
              <a:t> a </a:t>
            </a:r>
            <a:r>
              <a:rPr lang="fr-CH" dirty="0" err="1"/>
              <a:t>rather</a:t>
            </a:r>
            <a:r>
              <a:rPr lang="fr-CH" dirty="0"/>
              <a:t> </a:t>
            </a:r>
            <a:r>
              <a:rPr lang="fr-CH" dirty="0" err="1"/>
              <a:t>tense</a:t>
            </a:r>
            <a:r>
              <a:rPr lang="fr-CH" dirty="0"/>
              <a:t> exchange </a:t>
            </a:r>
            <a:r>
              <a:rPr lang="fr-CH" dirty="0" err="1"/>
              <a:t>with</a:t>
            </a:r>
            <a:r>
              <a:rPr lang="fr-CH" dirty="0"/>
              <a:t> </a:t>
            </a:r>
            <a:r>
              <a:rPr lang="fr-CH" dirty="0" err="1"/>
              <a:t>Anytus</a:t>
            </a:r>
            <a:r>
              <a:rPr lang="fr-CH" dirty="0"/>
              <a:t> to </a:t>
            </a:r>
            <a:r>
              <a:rPr lang="fr-CH" dirty="0" err="1"/>
              <a:t>illustrate</a:t>
            </a:r>
            <a:r>
              <a:rPr lang="fr-CH" dirty="0"/>
              <a:t> </a:t>
            </a:r>
            <a:r>
              <a:rPr lang="fr-CH" dirty="0" err="1"/>
              <a:t>why</a:t>
            </a:r>
            <a:r>
              <a:rPr lang="fr-CH" dirty="0"/>
              <a:t> </a:t>
            </a:r>
            <a:r>
              <a:rPr lang="fr-CH" dirty="0" err="1"/>
              <a:t>those</a:t>
            </a:r>
            <a:r>
              <a:rPr lang="fr-CH" dirty="0"/>
              <a:t> </a:t>
            </a:r>
            <a:r>
              <a:rPr lang="fr-CH" dirty="0" err="1"/>
              <a:t>possibly</a:t>
            </a:r>
            <a:r>
              <a:rPr lang="fr-CH" dirty="0"/>
              <a:t> best </a:t>
            </a:r>
            <a:r>
              <a:rPr lang="fr-CH" dirty="0" err="1"/>
              <a:t>suited</a:t>
            </a:r>
            <a:r>
              <a:rPr lang="fr-CH" dirty="0"/>
              <a:t>, the </a:t>
            </a:r>
            <a:r>
              <a:rPr lang="fr-CH" dirty="0" err="1"/>
              <a:t>sophists</a:t>
            </a:r>
            <a:r>
              <a:rPr lang="fr-CH" dirty="0"/>
              <a:t> or </a:t>
            </a:r>
            <a:r>
              <a:rPr lang="fr-CH" dirty="0">
                <a:solidFill>
                  <a:schemeClr val="bg1"/>
                </a:solidFill>
              </a:rPr>
              <a:t>‘good men of the city’ (93a) </a:t>
            </a:r>
            <a:r>
              <a:rPr lang="fr-CH" dirty="0"/>
              <a:t>, </a:t>
            </a:r>
            <a:r>
              <a:rPr lang="fr-CH" dirty="0" err="1"/>
              <a:t>could</a:t>
            </a:r>
            <a:r>
              <a:rPr lang="fr-CH" dirty="0"/>
              <a:t> not </a:t>
            </a:r>
            <a:r>
              <a:rPr lang="fr-CH" dirty="0" err="1"/>
              <a:t>be</a:t>
            </a:r>
            <a:r>
              <a:rPr lang="fr-CH" dirty="0"/>
              <a:t> </a:t>
            </a:r>
            <a:r>
              <a:rPr lang="fr-CH" dirty="0" err="1"/>
              <a:t>said</a:t>
            </a:r>
            <a:r>
              <a:rPr lang="fr-CH" dirty="0"/>
              <a:t> to have </a:t>
            </a:r>
            <a:r>
              <a:rPr lang="fr-CH" dirty="0" err="1"/>
              <a:t>managed</a:t>
            </a:r>
            <a:r>
              <a:rPr lang="fr-CH" dirty="0"/>
              <a:t> </a:t>
            </a:r>
            <a:r>
              <a:rPr lang="fr-CH" dirty="0" err="1"/>
              <a:t>it</a:t>
            </a:r>
            <a:r>
              <a:rPr lang="fr-CH" dirty="0"/>
              <a:t> (90a-94</a:t>
            </a:r>
            <a:r>
              <a:rPr lang="fr-CH" baseline="30000" dirty="0"/>
              <a:t>e</a:t>
            </a:r>
            <a:r>
              <a:rPr lang="fr-CH" dirty="0" smtClean="0"/>
              <a:t>)</a:t>
            </a:r>
          </a:p>
          <a:p>
            <a:r>
              <a:rPr lang="fr-CH" dirty="0" err="1" smtClean="0"/>
              <a:t>Having</a:t>
            </a:r>
            <a:r>
              <a:rPr lang="fr-CH" dirty="0" smtClean="0"/>
              <a:t> been </a:t>
            </a:r>
            <a:r>
              <a:rPr lang="fr-CH" dirty="0" err="1" smtClean="0"/>
              <a:t>warned</a:t>
            </a:r>
            <a:r>
              <a:rPr lang="fr-CH" dirty="0" smtClean="0"/>
              <a:t> by </a:t>
            </a:r>
            <a:r>
              <a:rPr lang="fr-CH" dirty="0" err="1" smtClean="0"/>
              <a:t>Anytus</a:t>
            </a:r>
            <a:r>
              <a:rPr lang="fr-CH" dirty="0" smtClean="0"/>
              <a:t> </a:t>
            </a:r>
            <a:r>
              <a:rPr lang="fr-CH" dirty="0" err="1" smtClean="0"/>
              <a:t>therefore</a:t>
            </a:r>
            <a:r>
              <a:rPr lang="fr-CH" dirty="0" smtClean="0"/>
              <a:t> of </a:t>
            </a:r>
            <a:r>
              <a:rPr lang="fr-CH" dirty="0" err="1" smtClean="0"/>
              <a:t>speaking</a:t>
            </a:r>
            <a:r>
              <a:rPr lang="fr-CH" dirty="0" smtClean="0"/>
              <a:t> </a:t>
            </a:r>
            <a:r>
              <a:rPr lang="fr-CH" dirty="0" err="1" smtClean="0"/>
              <a:t>ill</a:t>
            </a:r>
            <a:r>
              <a:rPr lang="fr-CH" dirty="0" smtClean="0"/>
              <a:t> of people (94</a:t>
            </a:r>
            <a:r>
              <a:rPr lang="fr-CH" baseline="30000" dirty="0" smtClean="0"/>
              <a:t>e</a:t>
            </a:r>
            <a:r>
              <a:rPr lang="fr-CH" dirty="0" smtClean="0"/>
              <a:t>), Socrates </a:t>
            </a:r>
            <a:r>
              <a:rPr lang="fr-CH" dirty="0" err="1" smtClean="0"/>
              <a:t>then</a:t>
            </a:r>
            <a:r>
              <a:rPr lang="fr-CH" dirty="0" smtClean="0"/>
              <a:t> </a:t>
            </a:r>
            <a:r>
              <a:rPr lang="fr-CH" dirty="0" err="1" smtClean="0"/>
              <a:t>goes</a:t>
            </a:r>
            <a:r>
              <a:rPr lang="fr-CH" dirty="0" smtClean="0"/>
              <a:t> onto to back </a:t>
            </a:r>
            <a:r>
              <a:rPr lang="fr-CH" dirty="0" err="1" smtClean="0"/>
              <a:t>this</a:t>
            </a:r>
            <a:r>
              <a:rPr lang="fr-CH" dirty="0" smtClean="0"/>
              <a:t> up </a:t>
            </a:r>
            <a:r>
              <a:rPr lang="fr-CH" dirty="0" err="1" smtClean="0"/>
              <a:t>with</a:t>
            </a:r>
            <a:r>
              <a:rPr lang="fr-CH" dirty="0" smtClean="0"/>
              <a:t> a more </a:t>
            </a:r>
            <a:r>
              <a:rPr lang="fr-CH" dirty="0" err="1" smtClean="0"/>
              <a:t>logical</a:t>
            </a:r>
            <a:r>
              <a:rPr lang="fr-CH" dirty="0" smtClean="0"/>
              <a:t> argument (</a:t>
            </a:r>
            <a:r>
              <a:rPr lang="fr-CH" dirty="0" err="1" smtClean="0"/>
              <a:t>even</a:t>
            </a:r>
            <a:r>
              <a:rPr lang="fr-CH" dirty="0" smtClean="0"/>
              <a:t> if </a:t>
            </a:r>
            <a:r>
              <a:rPr lang="fr-CH" dirty="0" err="1" smtClean="0"/>
              <a:t>it</a:t>
            </a:r>
            <a:r>
              <a:rPr lang="fr-CH" dirty="0" smtClean="0"/>
              <a:t> </a:t>
            </a:r>
            <a:r>
              <a:rPr lang="fr-CH" dirty="0" err="1" smtClean="0"/>
              <a:t>still</a:t>
            </a:r>
            <a:r>
              <a:rPr lang="fr-CH" dirty="0" smtClean="0"/>
              <a:t> </a:t>
            </a:r>
            <a:r>
              <a:rPr lang="fr-CH" dirty="0" err="1" smtClean="0"/>
              <a:t>is</a:t>
            </a:r>
            <a:r>
              <a:rPr lang="fr-CH" dirty="0" smtClean="0"/>
              <a:t> </a:t>
            </a:r>
            <a:r>
              <a:rPr lang="fr-CH" dirty="0" err="1" smtClean="0"/>
              <a:t>remarkably</a:t>
            </a:r>
            <a:r>
              <a:rPr lang="fr-CH" dirty="0" smtClean="0"/>
              <a:t> </a:t>
            </a:r>
            <a:r>
              <a:rPr lang="fr-CH" i="1" dirty="0" smtClean="0"/>
              <a:t>a posteriori </a:t>
            </a:r>
            <a:r>
              <a:rPr lang="fr-CH" dirty="0" smtClean="0"/>
              <a:t>for </a:t>
            </a:r>
            <a:r>
              <a:rPr lang="fr-CH" dirty="0" err="1" smtClean="0"/>
              <a:t>Plato</a:t>
            </a:r>
            <a:r>
              <a:rPr lang="fr-CH" dirty="0" smtClean="0"/>
              <a:t>!) </a:t>
            </a:r>
          </a:p>
          <a:p>
            <a:r>
              <a:rPr lang="fr-CH" dirty="0" smtClean="0"/>
              <a:t>He </a:t>
            </a:r>
            <a:r>
              <a:rPr lang="fr-CH" dirty="0" err="1" smtClean="0"/>
              <a:t>asks</a:t>
            </a:r>
            <a:r>
              <a:rPr lang="fr-CH" dirty="0" smtClean="0"/>
              <a:t> </a:t>
            </a:r>
            <a:r>
              <a:rPr lang="fr-CH" dirty="0" err="1" smtClean="0"/>
              <a:t>Meno</a:t>
            </a:r>
            <a:r>
              <a:rPr lang="fr-CH" dirty="0" smtClean="0"/>
              <a:t> </a:t>
            </a:r>
            <a:r>
              <a:rPr lang="fr-CH" dirty="0" err="1" smtClean="0"/>
              <a:t>whether</a:t>
            </a:r>
            <a:r>
              <a:rPr lang="fr-CH" dirty="0" smtClean="0"/>
              <a:t> </a:t>
            </a:r>
            <a:r>
              <a:rPr lang="fr-CH" dirty="0" err="1" smtClean="0"/>
              <a:t>they</a:t>
            </a:r>
            <a:r>
              <a:rPr lang="fr-CH" dirty="0" smtClean="0"/>
              <a:t> are </a:t>
            </a:r>
            <a:r>
              <a:rPr lang="fr-CH" dirty="0" err="1" smtClean="0"/>
              <a:t>worthy</a:t>
            </a:r>
            <a:r>
              <a:rPr lang="fr-CH" dirty="0" smtClean="0"/>
              <a:t> people </a:t>
            </a:r>
            <a:r>
              <a:rPr lang="fr-CH" dirty="0" err="1" smtClean="0"/>
              <a:t>amongst</a:t>
            </a:r>
            <a:r>
              <a:rPr lang="fr-CH" dirty="0" smtClean="0"/>
              <a:t> </a:t>
            </a:r>
            <a:r>
              <a:rPr lang="fr-CH" dirty="0" err="1" smtClean="0"/>
              <a:t>his</a:t>
            </a:r>
            <a:r>
              <a:rPr lang="fr-CH" dirty="0" smtClean="0"/>
              <a:t> </a:t>
            </a:r>
            <a:r>
              <a:rPr lang="fr-CH" dirty="0" err="1" smtClean="0"/>
              <a:t>fellows</a:t>
            </a:r>
            <a:r>
              <a:rPr lang="fr-CH" dirty="0" smtClean="0"/>
              <a:t>, to </a:t>
            </a:r>
            <a:r>
              <a:rPr lang="fr-CH" dirty="0" err="1" smtClean="0"/>
              <a:t>which</a:t>
            </a:r>
            <a:r>
              <a:rPr lang="fr-CH" dirty="0" smtClean="0"/>
              <a:t> </a:t>
            </a:r>
            <a:r>
              <a:rPr lang="fr-CH" dirty="0" err="1" smtClean="0"/>
              <a:t>Meno</a:t>
            </a:r>
            <a:r>
              <a:rPr lang="fr-CH" dirty="0" smtClean="0"/>
              <a:t> </a:t>
            </a:r>
            <a:r>
              <a:rPr lang="fr-CH" dirty="0" err="1" smtClean="0"/>
              <a:t>says</a:t>
            </a:r>
            <a:r>
              <a:rPr lang="fr-CH" dirty="0" smtClean="0"/>
              <a:t> </a:t>
            </a:r>
            <a:r>
              <a:rPr lang="fr-CH" dirty="0" err="1" smtClean="0"/>
              <a:t>there</a:t>
            </a:r>
            <a:r>
              <a:rPr lang="fr-CH" dirty="0" smtClean="0"/>
              <a:t> are (95a)</a:t>
            </a:r>
          </a:p>
          <a:p>
            <a:r>
              <a:rPr lang="fr-CH" dirty="0" smtClean="0"/>
              <a:t>Socrates </a:t>
            </a:r>
            <a:r>
              <a:rPr lang="fr-CH" dirty="0" err="1" smtClean="0"/>
              <a:t>then</a:t>
            </a:r>
            <a:r>
              <a:rPr lang="fr-CH" dirty="0" smtClean="0"/>
              <a:t> </a:t>
            </a:r>
            <a:r>
              <a:rPr lang="fr-CH" dirty="0" err="1" smtClean="0"/>
              <a:t>asks</a:t>
            </a:r>
            <a:r>
              <a:rPr lang="fr-CH" dirty="0" smtClean="0"/>
              <a:t> </a:t>
            </a:r>
            <a:r>
              <a:rPr lang="fr-CH" dirty="0" err="1" smtClean="0"/>
              <a:t>Meno</a:t>
            </a:r>
            <a:r>
              <a:rPr lang="fr-CH" dirty="0" smtClean="0"/>
              <a:t> </a:t>
            </a:r>
            <a:r>
              <a:rPr lang="fr-CH" dirty="0" err="1" smtClean="0"/>
              <a:t>whether</a:t>
            </a:r>
            <a:r>
              <a:rPr lang="fr-CH" dirty="0" smtClean="0"/>
              <a:t> </a:t>
            </a:r>
            <a:r>
              <a:rPr lang="fr-CH" dirty="0" err="1" smtClean="0"/>
              <a:t>these</a:t>
            </a:r>
            <a:r>
              <a:rPr lang="fr-CH" dirty="0" smtClean="0"/>
              <a:t> </a:t>
            </a:r>
            <a:r>
              <a:rPr lang="fr-CH" dirty="0" err="1" smtClean="0"/>
              <a:t>worthy</a:t>
            </a:r>
            <a:r>
              <a:rPr lang="fr-CH" dirty="0" smtClean="0"/>
              <a:t> </a:t>
            </a:r>
            <a:r>
              <a:rPr lang="fr-CH" dirty="0" err="1" smtClean="0"/>
              <a:t>individuals</a:t>
            </a:r>
            <a:r>
              <a:rPr lang="fr-CH" dirty="0" smtClean="0"/>
              <a:t> </a:t>
            </a:r>
            <a:r>
              <a:rPr lang="fr-CH" dirty="0" err="1" smtClean="0"/>
              <a:t>offer</a:t>
            </a:r>
            <a:r>
              <a:rPr lang="fr-CH" dirty="0" smtClean="0"/>
              <a:t> </a:t>
            </a:r>
            <a:r>
              <a:rPr lang="fr-CH" dirty="0" err="1" smtClean="0"/>
              <a:t>themselves</a:t>
            </a:r>
            <a:r>
              <a:rPr lang="fr-CH" dirty="0" smtClean="0"/>
              <a:t> as </a:t>
            </a:r>
            <a:r>
              <a:rPr lang="fr-CH" dirty="0" err="1" smtClean="0"/>
              <a:t>teachers</a:t>
            </a:r>
            <a:r>
              <a:rPr lang="fr-CH" dirty="0" smtClean="0"/>
              <a:t> of </a:t>
            </a:r>
            <a:r>
              <a:rPr lang="fr-CH" dirty="0" err="1" smtClean="0"/>
              <a:t>virtue</a:t>
            </a:r>
            <a:r>
              <a:rPr lang="fr-CH" dirty="0" smtClean="0"/>
              <a:t> to the </a:t>
            </a:r>
            <a:r>
              <a:rPr lang="fr-CH" dirty="0" err="1" smtClean="0"/>
              <a:t>young</a:t>
            </a:r>
            <a:r>
              <a:rPr lang="fr-CH" dirty="0" smtClean="0"/>
              <a:t>, to </a:t>
            </a:r>
            <a:r>
              <a:rPr lang="fr-CH" dirty="0" err="1" smtClean="0"/>
              <a:t>which</a:t>
            </a:r>
            <a:r>
              <a:rPr lang="fr-CH" dirty="0" smtClean="0"/>
              <a:t> </a:t>
            </a:r>
            <a:r>
              <a:rPr lang="fr-CH" dirty="0" err="1" smtClean="0"/>
              <a:t>Meno</a:t>
            </a:r>
            <a:r>
              <a:rPr lang="fr-CH" dirty="0" smtClean="0"/>
              <a:t> replies no, </a:t>
            </a:r>
            <a:r>
              <a:rPr lang="fr-CH" dirty="0" err="1" smtClean="0"/>
              <a:t>adding</a:t>
            </a:r>
            <a:r>
              <a:rPr lang="fr-CH" dirty="0" smtClean="0"/>
              <a:t> </a:t>
            </a:r>
            <a:r>
              <a:rPr lang="fr-CH" dirty="0" err="1" smtClean="0"/>
              <a:t>that</a:t>
            </a:r>
            <a:r>
              <a:rPr lang="fr-CH" dirty="0" smtClean="0"/>
              <a:t> </a:t>
            </a:r>
            <a:r>
              <a:rPr lang="fr-CH" dirty="0" err="1" smtClean="0"/>
              <a:t>they</a:t>
            </a:r>
            <a:r>
              <a:rPr lang="fr-CH" dirty="0" smtClean="0"/>
              <a:t> </a:t>
            </a:r>
            <a:r>
              <a:rPr lang="fr-CH" dirty="0" err="1" smtClean="0"/>
              <a:t>sometimes</a:t>
            </a:r>
            <a:r>
              <a:rPr lang="fr-CH" dirty="0" smtClean="0"/>
              <a:t> </a:t>
            </a:r>
            <a:r>
              <a:rPr lang="fr-CH" dirty="0" err="1" smtClean="0"/>
              <a:t>say</a:t>
            </a:r>
            <a:r>
              <a:rPr lang="fr-CH" dirty="0" smtClean="0"/>
              <a:t> </a:t>
            </a:r>
            <a:r>
              <a:rPr lang="fr-CH" dirty="0" err="1" smtClean="0"/>
              <a:t>it</a:t>
            </a:r>
            <a:r>
              <a:rPr lang="fr-CH" dirty="0" smtClean="0"/>
              <a:t> </a:t>
            </a:r>
            <a:r>
              <a:rPr lang="fr-CH" dirty="0" err="1" smtClean="0"/>
              <a:t>can</a:t>
            </a:r>
            <a:r>
              <a:rPr lang="fr-CH" dirty="0" smtClean="0"/>
              <a:t> and </a:t>
            </a:r>
            <a:r>
              <a:rPr lang="fr-CH" dirty="0" err="1" smtClean="0"/>
              <a:t>then</a:t>
            </a:r>
            <a:r>
              <a:rPr lang="fr-CH" dirty="0" smtClean="0"/>
              <a:t> </a:t>
            </a:r>
            <a:r>
              <a:rPr lang="fr-CH" dirty="0" err="1" smtClean="0"/>
              <a:t>can’t</a:t>
            </a:r>
            <a:r>
              <a:rPr lang="fr-CH" dirty="0" smtClean="0"/>
              <a:t> </a:t>
            </a:r>
            <a:r>
              <a:rPr lang="fr-CH" dirty="0" err="1" smtClean="0"/>
              <a:t>be</a:t>
            </a:r>
            <a:r>
              <a:rPr lang="fr-CH" dirty="0" smtClean="0"/>
              <a:t> </a:t>
            </a:r>
            <a:r>
              <a:rPr lang="fr-CH" dirty="0" err="1" smtClean="0"/>
              <a:t>taught</a:t>
            </a:r>
            <a:r>
              <a:rPr lang="fr-CH" dirty="0" smtClean="0"/>
              <a:t> at all..</a:t>
            </a:r>
          </a:p>
          <a:p>
            <a:pPr marL="0" indent="0">
              <a:buNone/>
            </a:pPr>
            <a:r>
              <a:rPr lang="fr-CH" dirty="0" smtClean="0">
                <a:solidFill>
                  <a:schemeClr val="bg1"/>
                </a:solidFill>
              </a:rPr>
              <a:t>    ‘</a:t>
            </a:r>
            <a:r>
              <a:rPr lang="fr-CH" dirty="0" err="1" smtClean="0">
                <a:solidFill>
                  <a:schemeClr val="bg1"/>
                </a:solidFill>
              </a:rPr>
              <a:t>Should</a:t>
            </a:r>
            <a:r>
              <a:rPr lang="fr-CH" dirty="0" smtClean="0">
                <a:solidFill>
                  <a:schemeClr val="bg1"/>
                </a:solidFill>
              </a:rPr>
              <a:t> </a:t>
            </a:r>
            <a:r>
              <a:rPr lang="fr-CH" dirty="0" err="1" smtClean="0">
                <a:solidFill>
                  <a:schemeClr val="bg1"/>
                </a:solidFill>
              </a:rPr>
              <a:t>we</a:t>
            </a:r>
            <a:r>
              <a:rPr lang="fr-CH" dirty="0" smtClean="0">
                <a:solidFill>
                  <a:schemeClr val="bg1"/>
                </a:solidFill>
              </a:rPr>
              <a:t> </a:t>
            </a:r>
            <a:r>
              <a:rPr lang="fr-CH" dirty="0" err="1" smtClean="0">
                <a:solidFill>
                  <a:schemeClr val="bg1"/>
                </a:solidFill>
              </a:rPr>
              <a:t>say</a:t>
            </a:r>
            <a:r>
              <a:rPr lang="fr-CH" dirty="0" smtClean="0">
                <a:solidFill>
                  <a:schemeClr val="bg1"/>
                </a:solidFill>
              </a:rPr>
              <a:t> </a:t>
            </a:r>
            <a:r>
              <a:rPr lang="fr-CH" dirty="0" err="1" smtClean="0">
                <a:solidFill>
                  <a:schemeClr val="bg1"/>
                </a:solidFill>
              </a:rPr>
              <a:t>that</a:t>
            </a:r>
            <a:r>
              <a:rPr lang="fr-CH" dirty="0" smtClean="0">
                <a:solidFill>
                  <a:schemeClr val="bg1"/>
                </a:solidFill>
              </a:rPr>
              <a:t> </a:t>
            </a:r>
            <a:r>
              <a:rPr lang="fr-CH" dirty="0" err="1" smtClean="0">
                <a:solidFill>
                  <a:schemeClr val="bg1"/>
                </a:solidFill>
              </a:rPr>
              <a:t>they</a:t>
            </a:r>
            <a:r>
              <a:rPr lang="fr-CH" dirty="0" smtClean="0">
                <a:solidFill>
                  <a:schemeClr val="bg1"/>
                </a:solidFill>
              </a:rPr>
              <a:t> are </a:t>
            </a:r>
            <a:r>
              <a:rPr lang="fr-CH" dirty="0" err="1" smtClean="0">
                <a:solidFill>
                  <a:schemeClr val="bg1"/>
                </a:solidFill>
              </a:rPr>
              <a:t>teachers</a:t>
            </a:r>
            <a:r>
              <a:rPr lang="fr-CH" dirty="0" smtClean="0">
                <a:solidFill>
                  <a:schemeClr val="bg1"/>
                </a:solidFill>
              </a:rPr>
              <a:t> of </a:t>
            </a:r>
            <a:r>
              <a:rPr lang="fr-CH" dirty="0" err="1" smtClean="0">
                <a:solidFill>
                  <a:schemeClr val="bg1"/>
                </a:solidFill>
              </a:rPr>
              <a:t>this</a:t>
            </a:r>
            <a:r>
              <a:rPr lang="fr-CH" dirty="0" smtClean="0">
                <a:solidFill>
                  <a:schemeClr val="bg1"/>
                </a:solidFill>
              </a:rPr>
              <a:t> </a:t>
            </a:r>
            <a:r>
              <a:rPr lang="fr-CH" dirty="0" err="1" smtClean="0">
                <a:solidFill>
                  <a:schemeClr val="bg1"/>
                </a:solidFill>
              </a:rPr>
              <a:t>subject</a:t>
            </a:r>
            <a:r>
              <a:rPr lang="fr-CH" dirty="0" smtClean="0">
                <a:solidFill>
                  <a:schemeClr val="bg1"/>
                </a:solidFill>
              </a:rPr>
              <a:t>, </a:t>
            </a:r>
            <a:r>
              <a:rPr lang="fr-CH" dirty="0" err="1" smtClean="0">
                <a:solidFill>
                  <a:schemeClr val="bg1"/>
                </a:solidFill>
              </a:rPr>
              <a:t>when</a:t>
            </a:r>
            <a:r>
              <a:rPr lang="fr-CH" dirty="0" smtClean="0">
                <a:solidFill>
                  <a:schemeClr val="bg1"/>
                </a:solidFill>
              </a:rPr>
              <a:t> </a:t>
            </a:r>
            <a:r>
              <a:rPr lang="fr-CH" dirty="0" err="1" smtClean="0">
                <a:solidFill>
                  <a:schemeClr val="bg1"/>
                </a:solidFill>
              </a:rPr>
              <a:t>they</a:t>
            </a:r>
            <a:r>
              <a:rPr lang="fr-CH" dirty="0" smtClean="0">
                <a:solidFill>
                  <a:schemeClr val="bg1"/>
                </a:solidFill>
              </a:rPr>
              <a:t> do not </a:t>
            </a:r>
            <a:r>
              <a:rPr lang="fr-CH" dirty="0" err="1" smtClean="0">
                <a:solidFill>
                  <a:schemeClr val="bg1"/>
                </a:solidFill>
              </a:rPr>
              <a:t>even</a:t>
            </a:r>
            <a:r>
              <a:rPr lang="fr-CH" dirty="0" smtClean="0">
                <a:solidFill>
                  <a:schemeClr val="bg1"/>
                </a:solidFill>
              </a:rPr>
              <a:t> </a:t>
            </a:r>
            <a:r>
              <a:rPr lang="fr-CH" dirty="0" err="1" smtClean="0">
                <a:solidFill>
                  <a:schemeClr val="bg1"/>
                </a:solidFill>
              </a:rPr>
              <a:t>agree</a:t>
            </a:r>
            <a:r>
              <a:rPr lang="fr-CH" dirty="0" smtClean="0">
                <a:solidFill>
                  <a:schemeClr val="bg1"/>
                </a:solidFill>
              </a:rPr>
              <a:t> on </a:t>
            </a:r>
            <a:r>
              <a:rPr lang="fr-CH" dirty="0" err="1" smtClean="0">
                <a:solidFill>
                  <a:schemeClr val="bg1"/>
                </a:solidFill>
              </a:rPr>
              <a:t>this</a:t>
            </a:r>
            <a:r>
              <a:rPr lang="fr-CH" dirty="0" smtClean="0">
                <a:solidFill>
                  <a:schemeClr val="bg1"/>
                </a:solidFill>
              </a:rPr>
              <a:t> point?</a:t>
            </a:r>
          </a:p>
          <a:p>
            <a:pPr marL="0" indent="0">
              <a:buNone/>
            </a:pPr>
            <a:r>
              <a:rPr lang="fr-CH" dirty="0" smtClean="0">
                <a:solidFill>
                  <a:schemeClr val="bg1"/>
                </a:solidFill>
              </a:rPr>
              <a:t>     </a:t>
            </a:r>
            <a:r>
              <a:rPr lang="fr-CH" dirty="0" err="1" smtClean="0">
                <a:solidFill>
                  <a:schemeClr val="bg1"/>
                </a:solidFill>
              </a:rPr>
              <a:t>Further</a:t>
            </a:r>
            <a:r>
              <a:rPr lang="fr-CH" dirty="0" smtClean="0">
                <a:solidFill>
                  <a:schemeClr val="bg1"/>
                </a:solidFill>
              </a:rPr>
              <a:t>, do </a:t>
            </a:r>
            <a:r>
              <a:rPr lang="fr-CH" dirty="0" err="1" smtClean="0">
                <a:solidFill>
                  <a:schemeClr val="bg1"/>
                </a:solidFill>
              </a:rPr>
              <a:t>you</a:t>
            </a:r>
            <a:r>
              <a:rPr lang="fr-CH" dirty="0" smtClean="0">
                <a:solidFill>
                  <a:schemeClr val="bg1"/>
                </a:solidFill>
              </a:rPr>
              <a:t> </a:t>
            </a:r>
            <a:r>
              <a:rPr lang="fr-CH" dirty="0" err="1" smtClean="0">
                <a:solidFill>
                  <a:schemeClr val="bg1"/>
                </a:solidFill>
              </a:rPr>
              <a:t>think</a:t>
            </a:r>
            <a:r>
              <a:rPr lang="fr-CH" dirty="0" smtClean="0">
                <a:solidFill>
                  <a:schemeClr val="bg1"/>
                </a:solidFill>
              </a:rPr>
              <a:t> </a:t>
            </a:r>
            <a:r>
              <a:rPr lang="fr-CH" dirty="0" err="1" smtClean="0">
                <a:solidFill>
                  <a:schemeClr val="bg1"/>
                </a:solidFill>
              </a:rPr>
              <a:t>these</a:t>
            </a:r>
            <a:r>
              <a:rPr lang="fr-CH" dirty="0" smtClean="0">
                <a:solidFill>
                  <a:schemeClr val="bg1"/>
                </a:solidFill>
              </a:rPr>
              <a:t> </a:t>
            </a:r>
            <a:r>
              <a:rPr lang="fr-CH" dirty="0" err="1" smtClean="0">
                <a:solidFill>
                  <a:schemeClr val="bg1"/>
                </a:solidFill>
              </a:rPr>
              <a:t>sophists</a:t>
            </a:r>
            <a:r>
              <a:rPr lang="fr-CH" dirty="0" smtClean="0">
                <a:solidFill>
                  <a:schemeClr val="bg1"/>
                </a:solidFill>
              </a:rPr>
              <a:t>, </a:t>
            </a:r>
            <a:r>
              <a:rPr lang="fr-CH" dirty="0" err="1" smtClean="0">
                <a:solidFill>
                  <a:schemeClr val="bg1"/>
                </a:solidFill>
              </a:rPr>
              <a:t>who</a:t>
            </a:r>
            <a:r>
              <a:rPr lang="fr-CH" dirty="0" smtClean="0">
                <a:solidFill>
                  <a:schemeClr val="bg1"/>
                </a:solidFill>
              </a:rPr>
              <a:t> </a:t>
            </a:r>
            <a:r>
              <a:rPr lang="fr-CH" dirty="0" err="1" smtClean="0">
                <a:solidFill>
                  <a:schemeClr val="bg1"/>
                </a:solidFill>
              </a:rPr>
              <a:t>alone</a:t>
            </a:r>
            <a:r>
              <a:rPr lang="fr-CH" dirty="0" smtClean="0">
                <a:solidFill>
                  <a:schemeClr val="bg1"/>
                </a:solidFill>
              </a:rPr>
              <a:t> </a:t>
            </a:r>
            <a:r>
              <a:rPr lang="fr-CH" dirty="0" err="1" smtClean="0">
                <a:solidFill>
                  <a:schemeClr val="bg1"/>
                </a:solidFill>
              </a:rPr>
              <a:t>profess</a:t>
            </a:r>
            <a:r>
              <a:rPr lang="fr-CH" dirty="0" smtClean="0">
                <a:solidFill>
                  <a:schemeClr val="bg1"/>
                </a:solidFill>
              </a:rPr>
              <a:t> to </a:t>
            </a:r>
            <a:r>
              <a:rPr lang="fr-CH" dirty="0" err="1" smtClean="0">
                <a:solidFill>
                  <a:schemeClr val="bg1"/>
                </a:solidFill>
              </a:rPr>
              <a:t>be</a:t>
            </a:r>
            <a:r>
              <a:rPr lang="fr-CH" dirty="0" smtClean="0">
                <a:solidFill>
                  <a:schemeClr val="bg1"/>
                </a:solidFill>
              </a:rPr>
              <a:t> </a:t>
            </a:r>
            <a:r>
              <a:rPr lang="fr-CH" dirty="0" err="1" smtClean="0">
                <a:solidFill>
                  <a:schemeClr val="bg1"/>
                </a:solidFill>
              </a:rPr>
              <a:t>so</a:t>
            </a:r>
            <a:r>
              <a:rPr lang="fr-CH" dirty="0" smtClean="0">
                <a:solidFill>
                  <a:schemeClr val="bg1"/>
                </a:solidFill>
              </a:rPr>
              <a:t>, are </a:t>
            </a:r>
            <a:r>
              <a:rPr lang="fr-CH" dirty="0" err="1" smtClean="0">
                <a:solidFill>
                  <a:schemeClr val="bg1"/>
                </a:solidFill>
              </a:rPr>
              <a:t>teachers</a:t>
            </a:r>
            <a:r>
              <a:rPr lang="fr-CH" dirty="0" smtClean="0">
                <a:solidFill>
                  <a:schemeClr val="bg1"/>
                </a:solidFill>
              </a:rPr>
              <a:t> of </a:t>
            </a:r>
            <a:r>
              <a:rPr lang="fr-CH" dirty="0" err="1" smtClean="0">
                <a:solidFill>
                  <a:schemeClr val="bg1"/>
                </a:solidFill>
              </a:rPr>
              <a:t>virtue</a:t>
            </a:r>
            <a:r>
              <a:rPr lang="fr-CH" dirty="0" smtClean="0">
                <a:solidFill>
                  <a:schemeClr val="bg1"/>
                </a:solidFill>
              </a:rPr>
              <a:t>?</a:t>
            </a:r>
          </a:p>
          <a:p>
            <a:pPr marL="0" indent="0">
              <a:buNone/>
            </a:pPr>
            <a:r>
              <a:rPr lang="fr-CH" dirty="0" smtClean="0">
                <a:solidFill>
                  <a:schemeClr val="bg1"/>
                </a:solidFill>
              </a:rPr>
              <a:t>.    ..I </a:t>
            </a:r>
            <a:r>
              <a:rPr lang="fr-CH" dirty="0" err="1" smtClean="0">
                <a:solidFill>
                  <a:schemeClr val="bg1"/>
                </a:solidFill>
              </a:rPr>
              <a:t>cannot</a:t>
            </a:r>
            <a:r>
              <a:rPr lang="fr-CH" dirty="0" smtClean="0">
                <a:solidFill>
                  <a:schemeClr val="bg1"/>
                </a:solidFill>
              </a:rPr>
              <a:t> tell, Socrates; </a:t>
            </a:r>
            <a:r>
              <a:rPr lang="fr-CH" dirty="0" err="1" smtClean="0">
                <a:solidFill>
                  <a:schemeClr val="bg1"/>
                </a:solidFill>
              </a:rPr>
              <a:t>like</a:t>
            </a:r>
            <a:r>
              <a:rPr lang="fr-CH" dirty="0" smtClean="0">
                <a:solidFill>
                  <a:schemeClr val="bg1"/>
                </a:solidFill>
              </a:rPr>
              <a:t> </a:t>
            </a:r>
            <a:r>
              <a:rPr lang="fr-CH" dirty="0" err="1" smtClean="0">
                <a:solidFill>
                  <a:schemeClr val="bg1"/>
                </a:solidFill>
              </a:rPr>
              <a:t>most</a:t>
            </a:r>
            <a:r>
              <a:rPr lang="fr-CH" dirty="0" smtClean="0">
                <a:solidFill>
                  <a:schemeClr val="bg1"/>
                </a:solidFill>
              </a:rPr>
              <a:t> people, at times I </a:t>
            </a:r>
            <a:r>
              <a:rPr lang="fr-CH" dirty="0" err="1" smtClean="0">
                <a:solidFill>
                  <a:schemeClr val="bg1"/>
                </a:solidFill>
              </a:rPr>
              <a:t>think</a:t>
            </a:r>
            <a:r>
              <a:rPr lang="fr-CH" dirty="0" smtClean="0">
                <a:solidFill>
                  <a:schemeClr val="bg1"/>
                </a:solidFill>
              </a:rPr>
              <a:t> </a:t>
            </a:r>
            <a:r>
              <a:rPr lang="fr-CH" dirty="0" err="1" smtClean="0">
                <a:solidFill>
                  <a:schemeClr val="bg1"/>
                </a:solidFill>
              </a:rPr>
              <a:t>they</a:t>
            </a:r>
            <a:r>
              <a:rPr lang="fr-CH" dirty="0" smtClean="0">
                <a:solidFill>
                  <a:schemeClr val="bg1"/>
                </a:solidFill>
              </a:rPr>
              <a:t> are; at </a:t>
            </a:r>
            <a:r>
              <a:rPr lang="fr-CH" dirty="0" err="1" smtClean="0">
                <a:solidFill>
                  <a:schemeClr val="bg1"/>
                </a:solidFill>
              </a:rPr>
              <a:t>other</a:t>
            </a:r>
            <a:r>
              <a:rPr lang="fr-CH" dirty="0" smtClean="0">
                <a:solidFill>
                  <a:schemeClr val="bg1"/>
                </a:solidFill>
              </a:rPr>
              <a:t> times, I </a:t>
            </a:r>
            <a:r>
              <a:rPr lang="fr-CH" dirty="0" err="1" smtClean="0">
                <a:solidFill>
                  <a:schemeClr val="bg1"/>
                </a:solidFill>
              </a:rPr>
              <a:t>think</a:t>
            </a:r>
            <a:r>
              <a:rPr lang="fr-CH" dirty="0" smtClean="0">
                <a:solidFill>
                  <a:schemeClr val="bg1"/>
                </a:solidFill>
              </a:rPr>
              <a:t> not’ (95b-c)</a:t>
            </a:r>
          </a:p>
          <a:p>
            <a:endParaRPr lang="fr-CH" dirty="0"/>
          </a:p>
        </p:txBody>
      </p:sp>
    </p:spTree>
    <p:extLst>
      <p:ext uri="{BB962C8B-B14F-4D97-AF65-F5344CB8AC3E}">
        <p14:creationId xmlns:p14="http://schemas.microsoft.com/office/powerpoint/2010/main" val="1051749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1126199"/>
          </a:xfrm>
        </p:spPr>
        <p:txBody>
          <a:bodyPr/>
          <a:lstStyle/>
          <a:p>
            <a:r>
              <a:rPr lang="en-US" dirty="0" smtClean="0"/>
              <a:t>Socrates </a:t>
            </a:r>
            <a:r>
              <a:rPr lang="en-US" smtClean="0"/>
              <a:t>+ teaching of virtue summary</a:t>
            </a:r>
            <a:endParaRPr lang="en-US"/>
          </a:p>
        </p:txBody>
      </p:sp>
      <p:sp>
        <p:nvSpPr>
          <p:cNvPr id="3" name="Content Placeholder 2"/>
          <p:cNvSpPr>
            <a:spLocks noGrp="1"/>
          </p:cNvSpPr>
          <p:nvPr>
            <p:ph idx="1"/>
          </p:nvPr>
        </p:nvSpPr>
        <p:spPr>
          <a:xfrm>
            <a:off x="893380" y="1618594"/>
            <a:ext cx="10562896" cy="5076496"/>
          </a:xfrm>
        </p:spPr>
        <p:txBody>
          <a:bodyPr>
            <a:normAutofit fontScale="77500" lnSpcReduction="20000"/>
          </a:bodyPr>
          <a:lstStyle/>
          <a:p>
            <a:pPr marL="457200" indent="-457200">
              <a:buFont typeface="+mj-lt"/>
              <a:buAutoNum type="arabicPeriod"/>
            </a:pPr>
            <a:r>
              <a:rPr lang="en-US" dirty="0" smtClean="0"/>
              <a:t>If virtue is knowledge, that knowledge must be good therefore beneficial</a:t>
            </a:r>
          </a:p>
          <a:p>
            <a:pPr marL="457200" indent="-457200">
              <a:buFont typeface="+mj-lt"/>
              <a:buAutoNum type="arabicPeriod"/>
            </a:pPr>
            <a:r>
              <a:rPr lang="en-US" dirty="0" smtClean="0"/>
              <a:t>It must therefore be acquired by teaching as is the case with all benefits </a:t>
            </a:r>
            <a:r>
              <a:rPr lang="mr-IN" dirty="0" smtClean="0"/>
              <a:t>–</a:t>
            </a:r>
            <a:r>
              <a:rPr lang="en-US" dirty="0" smtClean="0"/>
              <a:t> only wisdom will allow aspects of our soul or material acquisition to benefit us, and wisdom is not something we all have naturally within us without tuition..</a:t>
            </a:r>
          </a:p>
          <a:p>
            <a:pPr marL="457200" indent="-457200">
              <a:buFont typeface="+mj-lt"/>
              <a:buAutoNum type="arabicPeriod"/>
            </a:pPr>
            <a:r>
              <a:rPr lang="en-US" dirty="0" smtClean="0"/>
              <a:t>If virtue is to be acquired by teaching, then there must be teachers and learners of virtue, and ones of repute,  for this to be the case</a:t>
            </a:r>
          </a:p>
          <a:p>
            <a:pPr marL="457200" indent="-457200">
              <a:buFont typeface="+mj-lt"/>
              <a:buAutoNum type="arabicPeriod"/>
            </a:pPr>
            <a:r>
              <a:rPr lang="en-US" dirty="0" smtClean="0"/>
              <a:t>There is no evidence of teachers or learners of virtue of any repute</a:t>
            </a:r>
            <a:r>
              <a:rPr lang="mr-IN" dirty="0" smtClean="0"/>
              <a:t>…</a:t>
            </a:r>
            <a:endParaRPr lang="en-US" dirty="0" smtClean="0"/>
          </a:p>
          <a:p>
            <a:pPr marL="457200" indent="-457200">
              <a:buFont typeface="+mj-lt"/>
              <a:buAutoNum type="arabicPeriod"/>
            </a:pPr>
            <a:r>
              <a:rPr lang="en-US" dirty="0" smtClean="0"/>
              <a:t>Therefore, virtue is not acquired by teaching</a:t>
            </a:r>
            <a:r>
              <a:rPr lang="mr-IN" dirty="0" smtClean="0"/>
              <a:t>…</a:t>
            </a:r>
            <a:endParaRPr lang="en-US" dirty="0" smtClean="0"/>
          </a:p>
          <a:p>
            <a:pPr marL="457200" indent="-457200">
              <a:buFont typeface="+mj-lt"/>
              <a:buAutoNum type="arabicPeriod"/>
            </a:pPr>
            <a:r>
              <a:rPr lang="en-US" dirty="0" smtClean="0"/>
              <a:t>Therefore, virtue cannot be knowledge</a:t>
            </a:r>
          </a:p>
          <a:p>
            <a:pPr marL="0" indent="0">
              <a:buNone/>
            </a:pPr>
            <a:r>
              <a:rPr lang="en-US" dirty="0" smtClean="0"/>
              <a:t>Socrates’ dissection of the hypothesis ‘virtue is a kind of knowledge’ raised in response to </a:t>
            </a:r>
            <a:r>
              <a:rPr lang="en-US" dirty="0" err="1" smtClean="0"/>
              <a:t>Meno’s</a:t>
            </a:r>
            <a:r>
              <a:rPr lang="en-US" dirty="0" smtClean="0"/>
              <a:t> desire to know whether virtue can be taught, is valid.  If we accept steps 1, 2, 3, 4 we must then accept steps 5 + 6</a:t>
            </a:r>
          </a:p>
          <a:p>
            <a:pPr marL="0" indent="0">
              <a:buNone/>
            </a:pPr>
            <a:r>
              <a:rPr lang="en-US" dirty="0" smtClean="0"/>
              <a:t>However, for a valid argument to work properly, all steps have to be true</a:t>
            </a:r>
          </a:p>
          <a:p>
            <a:pPr marL="0" indent="0">
              <a:buNone/>
            </a:pPr>
            <a:r>
              <a:rPr lang="en-US" dirty="0"/>
              <a:t>A</a:t>
            </a:r>
            <a:r>
              <a:rPr lang="en-US" dirty="0" smtClean="0"/>
              <a:t>s already seen, Step 4 is very empirical for such a rationalist philosopher</a:t>
            </a:r>
            <a:r>
              <a:rPr lang="fr-CH" dirty="0" smtClean="0"/>
              <a:t>!  </a:t>
            </a:r>
            <a:r>
              <a:rPr lang="fr-CH" b="1" dirty="0" err="1" smtClean="0"/>
              <a:t>Also</a:t>
            </a:r>
            <a:r>
              <a:rPr lang="fr-CH" b="1" dirty="0" smtClean="0"/>
              <a:t>, </a:t>
            </a:r>
            <a:r>
              <a:rPr lang="fr-CH" b="1" dirty="0" err="1" smtClean="0"/>
              <a:t>what</a:t>
            </a:r>
            <a:r>
              <a:rPr lang="fr-CH" b="1" dirty="0" smtClean="0"/>
              <a:t> about </a:t>
            </a:r>
            <a:r>
              <a:rPr lang="fr-CH" b="1" dirty="0" err="1" smtClean="0"/>
              <a:t>virtue</a:t>
            </a:r>
            <a:r>
              <a:rPr lang="fr-CH" b="1" dirty="0" smtClean="0"/>
              <a:t>?</a:t>
            </a:r>
            <a:endParaRPr lang="en-US" b="1" dirty="0" smtClean="0"/>
          </a:p>
          <a:p>
            <a:pPr marL="457200" indent="-457200">
              <a:buFont typeface="+mj-lt"/>
              <a:buAutoNum type="arabicPeriod"/>
            </a:pPr>
            <a:endParaRPr lang="en-US" dirty="0"/>
          </a:p>
        </p:txBody>
      </p:sp>
    </p:spTree>
    <p:extLst>
      <p:ext uri="{BB962C8B-B14F-4D97-AF65-F5344CB8AC3E}">
        <p14:creationId xmlns:p14="http://schemas.microsoft.com/office/powerpoint/2010/main" val="17964695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Circuit</Template>
  <TotalTime>156</TotalTime>
  <Words>1200</Words>
  <Application>Microsoft Macintosh PowerPoint</Application>
  <PresentationFormat>Widescreen</PresentationFormat>
  <Paragraphs>48</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Mangal</vt:lpstr>
      <vt:lpstr>Trebuchet MS</vt:lpstr>
      <vt:lpstr>Tw Cen MT</vt:lpstr>
      <vt:lpstr>Arial</vt:lpstr>
      <vt:lpstr>Circuit</vt:lpstr>
      <vt:lpstr>Meno IV – can virtue be taught?</vt:lpstr>
      <vt:lpstr>‘Virtue is a kind of knowledge’ (87c)</vt:lpstr>
      <vt:lpstr>Virtue is knowledge…. so it can be taught?</vt:lpstr>
      <vt:lpstr>Virtue is knowledge…. so it can be taught?</vt:lpstr>
      <vt:lpstr>Virtue is knowledge…. so it can be taught?</vt:lpstr>
      <vt:lpstr>Virtue is knowledge…. so it can be taught?</vt:lpstr>
      <vt:lpstr>Socrates + teaching of virtue summary</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Meno IV – can virtue be taught?</dc:title>
  <dc:creator>James Cormick</dc:creator>
  <cp:lastModifiedBy>James Cormick</cp:lastModifiedBy>
  <cp:revision>14</cp:revision>
  <dcterms:created xsi:type="dcterms:W3CDTF">2020-05-26T13:59:32Z</dcterms:created>
  <dcterms:modified xsi:type="dcterms:W3CDTF">2020-05-26T16:35:46Z</dcterms:modified>
</cp:coreProperties>
</file>