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0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F784A-84D9-4E47-A151-D415E47DA130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13828-3508-4C45-870D-FC517057E8D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48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243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557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489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8756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3120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1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23453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69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022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963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8826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217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85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217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8628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12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30CDC-C249-4A49-8364-98377EBC075C}" type="datetimeFigureOut">
              <a:rPr lang="fr-CH" smtClean="0"/>
              <a:t>20.03.19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BC723C-5A4D-4E3A-812C-D0E44872454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0558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3056" y="1288473"/>
            <a:ext cx="8040948" cy="2762363"/>
          </a:xfrm>
        </p:spPr>
        <p:txBody>
          <a:bodyPr/>
          <a:lstStyle/>
          <a:p>
            <a:r>
              <a:rPr lang="fr-CH" dirty="0" smtClean="0"/>
              <a:t>Friedrich Nietzsche</a:t>
            </a:r>
            <a:br>
              <a:rPr lang="fr-CH" dirty="0" smtClean="0"/>
            </a:br>
            <a:r>
              <a:rPr lang="fr-CH" dirty="0" err="1" smtClean="0"/>
              <a:t>Genealogy</a:t>
            </a:r>
            <a:r>
              <a:rPr lang="fr-CH" dirty="0" smtClean="0"/>
              <a:t> of Morals (1887)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/>
              <a:t>Preface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5586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1" y="471387"/>
            <a:ext cx="9601196" cy="830192"/>
          </a:xfrm>
        </p:spPr>
        <p:txBody>
          <a:bodyPr/>
          <a:lstStyle/>
          <a:p>
            <a:r>
              <a:rPr lang="fr-CH" dirty="0" smtClean="0"/>
              <a:t>Section 1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5546" y="1622854"/>
            <a:ext cx="10692713" cy="4253014"/>
          </a:xfrm>
        </p:spPr>
        <p:txBody>
          <a:bodyPr/>
          <a:lstStyle/>
          <a:p>
            <a:r>
              <a:rPr lang="fr-CH" dirty="0" smtClean="0"/>
              <a:t>‘</a:t>
            </a:r>
            <a:r>
              <a:rPr lang="fr-CH" dirty="0" err="1" smtClean="0"/>
              <a:t>we</a:t>
            </a:r>
            <a:r>
              <a:rPr lang="fr-CH" dirty="0" smtClean="0"/>
              <a:t>’ </a:t>
            </a:r>
            <a:r>
              <a:rPr lang="fr-CH" dirty="0" err="1" smtClean="0"/>
              <a:t>is</a:t>
            </a:r>
            <a:r>
              <a:rPr lang="fr-CH" dirty="0" smtClean="0"/>
              <a:t> the first </a:t>
            </a:r>
            <a:r>
              <a:rPr lang="fr-CH" dirty="0" err="1" smtClean="0"/>
              <a:t>word</a:t>
            </a:r>
            <a:r>
              <a:rPr lang="fr-CH" dirty="0" smtClean="0"/>
              <a:t> of the </a:t>
            </a:r>
            <a:r>
              <a:rPr lang="fr-CH" dirty="0" err="1" smtClean="0"/>
              <a:t>Preface</a:t>
            </a:r>
            <a:r>
              <a:rPr lang="fr-CH" dirty="0" smtClean="0"/>
              <a:t> – </a:t>
            </a:r>
            <a:r>
              <a:rPr lang="fr-CH" dirty="0" err="1" smtClean="0"/>
              <a:t>odd</a:t>
            </a:r>
            <a:r>
              <a:rPr lang="fr-CH" dirty="0" smtClean="0"/>
              <a:t> for a champion of </a:t>
            </a:r>
            <a:r>
              <a:rPr lang="fr-CH" dirty="0" err="1" smtClean="0"/>
              <a:t>individuality</a:t>
            </a:r>
            <a:endParaRPr lang="fr-CH" dirty="0" smtClean="0"/>
          </a:p>
          <a:p>
            <a:r>
              <a:rPr lang="fr-CH" dirty="0" smtClean="0"/>
              <a:t>BUT GOM </a:t>
            </a:r>
            <a:r>
              <a:rPr lang="fr-CH" dirty="0" err="1" smtClean="0"/>
              <a:t>is</a:t>
            </a:r>
            <a:r>
              <a:rPr lang="fr-CH" dirty="0" smtClean="0"/>
              <a:t> putting </a:t>
            </a:r>
            <a:r>
              <a:rPr lang="fr-CH" dirty="0" err="1" smtClean="0"/>
              <a:t>forward</a:t>
            </a:r>
            <a:r>
              <a:rPr lang="fr-CH" dirty="0" smtClean="0"/>
              <a:t>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concerns</a:t>
            </a:r>
            <a:r>
              <a:rPr lang="fr-CH" dirty="0" smtClean="0"/>
              <a:t> about how society </a:t>
            </a:r>
            <a:r>
              <a:rPr lang="fr-CH" dirty="0" err="1" smtClean="0"/>
              <a:t>determines</a:t>
            </a:r>
            <a:r>
              <a:rPr lang="fr-CH" dirty="0" smtClean="0"/>
              <a:t> </a:t>
            </a:r>
            <a:r>
              <a:rPr lang="fr-CH" dirty="0" err="1" smtClean="0"/>
              <a:t>individual</a:t>
            </a:r>
            <a:r>
              <a:rPr lang="fr-CH" dirty="0" smtClean="0"/>
              <a:t> </a:t>
            </a:r>
            <a:r>
              <a:rPr lang="fr-CH" dirty="0" smtClean="0"/>
              <a:t>existence</a:t>
            </a:r>
          </a:p>
          <a:p>
            <a:r>
              <a:rPr lang="fr-CH" dirty="0" smtClean="0"/>
              <a:t>N </a:t>
            </a:r>
            <a:r>
              <a:rPr lang="fr-CH" dirty="0" err="1" smtClean="0"/>
              <a:t>saying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individuals</a:t>
            </a:r>
            <a:r>
              <a:rPr lang="fr-CH" dirty="0" smtClean="0"/>
              <a:t>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emerge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‘</a:t>
            </a:r>
            <a:r>
              <a:rPr lang="fr-CH" dirty="0" err="1" smtClean="0"/>
              <a:t>we</a:t>
            </a:r>
            <a:r>
              <a:rPr lang="fr-CH" dirty="0" smtClean="0"/>
              <a:t>’, if </a:t>
            </a:r>
            <a:r>
              <a:rPr lang="fr-CH" dirty="0" err="1" smtClean="0"/>
              <a:t>suitable</a:t>
            </a:r>
            <a:r>
              <a:rPr lang="fr-CH" dirty="0" smtClean="0"/>
              <a:t>, to </a:t>
            </a:r>
            <a:r>
              <a:rPr lang="fr-CH" dirty="0" err="1" smtClean="0"/>
              <a:t>attack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collective</a:t>
            </a:r>
          </a:p>
          <a:p>
            <a:r>
              <a:rPr lang="fr-CH" dirty="0" err="1" smtClean="0"/>
              <a:t>These</a:t>
            </a:r>
            <a:r>
              <a:rPr lang="fr-CH" dirty="0" smtClean="0"/>
              <a:t> ‘</a:t>
            </a:r>
            <a:r>
              <a:rPr lang="fr-CH" dirty="0" err="1" smtClean="0"/>
              <a:t>we</a:t>
            </a:r>
            <a:r>
              <a:rPr lang="fr-CH" dirty="0" smtClean="0"/>
              <a:t>’ </a:t>
            </a:r>
            <a:r>
              <a:rPr lang="fr-CH" dirty="0" err="1" smtClean="0"/>
              <a:t>seek</a:t>
            </a:r>
            <a:r>
              <a:rPr lang="fr-CH" dirty="0" smtClean="0"/>
              <a:t> </a:t>
            </a:r>
            <a:r>
              <a:rPr lang="fr-CH" dirty="0" err="1" smtClean="0"/>
              <a:t>knowledge</a:t>
            </a:r>
            <a:r>
              <a:rPr lang="fr-CH" dirty="0" smtClean="0"/>
              <a:t>, but </a:t>
            </a:r>
            <a:r>
              <a:rPr lang="fr-CH" dirty="0" err="1" smtClean="0"/>
              <a:t>lack</a:t>
            </a:r>
            <a:r>
              <a:rPr lang="fr-CH" dirty="0" smtClean="0"/>
              <a:t> self-</a:t>
            </a:r>
            <a:r>
              <a:rPr lang="fr-CH" dirty="0" err="1" smtClean="0"/>
              <a:t>understanding</a:t>
            </a:r>
            <a:r>
              <a:rPr lang="fr-CH" dirty="0" smtClean="0"/>
              <a:t> – ignorance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bliss</a:t>
            </a:r>
            <a:r>
              <a:rPr lang="fr-CH" dirty="0" smtClean="0"/>
              <a:t>, </a:t>
            </a:r>
            <a:r>
              <a:rPr lang="fr-CH" dirty="0" err="1" smtClean="0"/>
              <a:t>divinely</a:t>
            </a:r>
            <a:r>
              <a:rPr lang="fr-CH" dirty="0" smtClean="0"/>
              <a:t> </a:t>
            </a:r>
            <a:r>
              <a:rPr lang="fr-CH" dirty="0" err="1" smtClean="0"/>
              <a:t>preoccupied</a:t>
            </a:r>
            <a:r>
              <a:rPr lang="fr-CH" dirty="0" smtClean="0"/>
              <a:t>’</a:t>
            </a:r>
          </a:p>
          <a:p>
            <a:r>
              <a:rPr lang="fr-CH" dirty="0" smtClean="0"/>
              <a:t>If </a:t>
            </a:r>
            <a:r>
              <a:rPr lang="fr-CH" dirty="0" err="1" smtClean="0"/>
              <a:t>they</a:t>
            </a:r>
            <a:r>
              <a:rPr lang="fr-CH" dirty="0" smtClean="0"/>
              <a:t> have </a:t>
            </a:r>
            <a:r>
              <a:rPr lang="fr-CH" dirty="0" err="1"/>
              <a:t>n</a:t>
            </a:r>
            <a:r>
              <a:rPr lang="fr-CH" dirty="0" err="1" smtClean="0"/>
              <a:t>ever</a:t>
            </a:r>
            <a:r>
              <a:rPr lang="fr-CH" dirty="0" smtClean="0"/>
              <a:t> </a:t>
            </a:r>
            <a:r>
              <a:rPr lang="fr-CH" dirty="0" err="1" smtClean="0"/>
              <a:t>found</a:t>
            </a:r>
            <a:r>
              <a:rPr lang="fr-CH" dirty="0" smtClean="0"/>
              <a:t> </a:t>
            </a:r>
            <a:r>
              <a:rPr lang="fr-CH" dirty="0" err="1" smtClean="0"/>
              <a:t>themselves</a:t>
            </a:r>
            <a:r>
              <a:rPr lang="fr-CH" dirty="0" smtClean="0"/>
              <a:t>, </a:t>
            </a:r>
            <a:r>
              <a:rPr lang="fr-CH" dirty="0" err="1" smtClean="0"/>
              <a:t>they</a:t>
            </a:r>
            <a:r>
              <a:rPr lang="fr-CH" dirty="0" smtClean="0"/>
              <a:t> have </a:t>
            </a:r>
            <a:r>
              <a:rPr lang="fr-CH" dirty="0" err="1" smtClean="0"/>
              <a:t>never</a:t>
            </a:r>
            <a:r>
              <a:rPr lang="fr-CH" dirty="0" smtClean="0"/>
              <a:t> </a:t>
            </a:r>
            <a:r>
              <a:rPr lang="fr-CH" dirty="0" err="1" smtClean="0"/>
              <a:t>looked</a:t>
            </a:r>
            <a:r>
              <a:rPr lang="fr-CH" dirty="0" smtClean="0"/>
              <a:t> – a good </a:t>
            </a:r>
            <a:r>
              <a:rPr lang="fr-CH" dirty="0" err="1" smtClean="0"/>
              <a:t>thing</a:t>
            </a:r>
            <a:r>
              <a:rPr lang="fr-CH" dirty="0" smtClean="0"/>
              <a:t>!</a:t>
            </a:r>
          </a:p>
          <a:p>
            <a:r>
              <a:rPr lang="fr-CH" dirty="0" smtClean="0"/>
              <a:t>N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however</a:t>
            </a:r>
            <a:r>
              <a:rPr lang="fr-CH" dirty="0" smtClean="0"/>
              <a:t> </a:t>
            </a:r>
            <a:r>
              <a:rPr lang="fr-CH" dirty="0" err="1" smtClean="0"/>
              <a:t>believes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necessary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start</a:t>
            </a:r>
            <a:r>
              <a:rPr lang="fr-CH" dirty="0" smtClean="0"/>
              <a:t> </a:t>
            </a:r>
            <a:r>
              <a:rPr lang="fr-CH" dirty="0" err="1" smtClean="0"/>
              <a:t>looking</a:t>
            </a:r>
            <a:r>
              <a:rPr lang="fr-CH" dirty="0" smtClean="0"/>
              <a:t>, the time </a:t>
            </a:r>
            <a:r>
              <a:rPr lang="fr-CH" dirty="0" err="1" smtClean="0"/>
              <a:t>is</a:t>
            </a:r>
            <a:r>
              <a:rPr lang="fr-CH" dirty="0" smtClean="0"/>
              <a:t> right +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a guide</a:t>
            </a:r>
          </a:p>
          <a:p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become</a:t>
            </a:r>
            <a:r>
              <a:rPr lang="fr-CH" dirty="0" smtClean="0"/>
              <a:t> more </a:t>
            </a:r>
            <a:r>
              <a:rPr lang="fr-CH" dirty="0" err="1" smtClean="0"/>
              <a:t>than</a:t>
            </a:r>
            <a:r>
              <a:rPr lang="fr-CH" dirty="0" smtClean="0"/>
              <a:t> the masses – 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+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forth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honey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gatherers</a:t>
            </a:r>
            <a:endParaRPr lang="fr-CH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step</a:t>
            </a:r>
            <a:r>
              <a:rPr lang="fr-CH" dirty="0" smtClean="0"/>
              <a:t> </a:t>
            </a:r>
            <a:r>
              <a:rPr lang="fr-CH" dirty="0" err="1" smtClean="0"/>
              <a:t>away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just</a:t>
            </a:r>
            <a:r>
              <a:rPr lang="fr-CH" dirty="0" smtClean="0"/>
              <a:t> </a:t>
            </a:r>
            <a:r>
              <a:rPr lang="fr-CH" dirty="0" err="1" smtClean="0"/>
              <a:t>being</a:t>
            </a:r>
            <a:r>
              <a:rPr lang="fr-CH" dirty="0" smtClean="0"/>
              <a:t> </a:t>
            </a:r>
            <a:r>
              <a:rPr lang="fr-CH" dirty="0" err="1" smtClean="0"/>
              <a:t>knowers</a:t>
            </a:r>
            <a:r>
              <a:rPr lang="fr-CH" dirty="0" smtClean="0"/>
              <a:t> </a:t>
            </a:r>
            <a:r>
              <a:rPr lang="fr-CH" dirty="0" err="1" smtClean="0"/>
              <a:t>bringing</a:t>
            </a:r>
            <a:r>
              <a:rPr lang="fr-CH" dirty="0" smtClean="0"/>
              <a:t> </a:t>
            </a:r>
            <a:r>
              <a:rPr lang="fr-CH" dirty="0" err="1" smtClean="0"/>
              <a:t>something</a:t>
            </a:r>
            <a:r>
              <a:rPr lang="fr-CH" dirty="0" smtClean="0"/>
              <a:t> </a:t>
            </a:r>
            <a:r>
              <a:rPr lang="fr-CH" dirty="0" err="1" smtClean="0"/>
              <a:t>familiar</a:t>
            </a:r>
            <a:r>
              <a:rPr lang="fr-CH" dirty="0" smtClean="0"/>
              <a:t> back home all the time</a:t>
            </a:r>
          </a:p>
          <a:p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embrace</a:t>
            </a:r>
            <a:r>
              <a:rPr lang="fr-CH" dirty="0" smtClean="0"/>
              <a:t> the </a:t>
            </a:r>
            <a:r>
              <a:rPr lang="fr-CH" dirty="0" err="1" smtClean="0"/>
              <a:t>possibiulity</a:t>
            </a:r>
            <a:r>
              <a:rPr lang="fr-CH" dirty="0" smtClean="0"/>
              <a:t> of </a:t>
            </a:r>
            <a:r>
              <a:rPr lang="fr-CH" dirty="0" err="1" smtClean="0"/>
              <a:t>re-examining</a:t>
            </a:r>
            <a:r>
              <a:rPr lang="fr-CH" dirty="0" smtClean="0"/>
              <a:t> </a:t>
            </a:r>
            <a:r>
              <a:rPr lang="fr-CH" dirty="0" err="1" smtClean="0"/>
              <a:t>what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familiar</a:t>
            </a:r>
            <a:r>
              <a:rPr lang="fr-CH" dirty="0" smtClean="0"/>
              <a:t>, to look </a:t>
            </a:r>
            <a:r>
              <a:rPr lang="fr-CH" dirty="0" err="1" smtClean="0"/>
              <a:t>afresh</a:t>
            </a:r>
            <a:r>
              <a:rPr lang="fr-CH" dirty="0" smtClean="0"/>
              <a:t> at </a:t>
            </a:r>
            <a:r>
              <a:rPr lang="fr-CH" dirty="0" err="1" smtClean="0"/>
              <a:t>morality</a:t>
            </a:r>
            <a:r>
              <a:rPr lang="fr-CH" dirty="0" smtClean="0"/>
              <a:t>….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1327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259"/>
          </a:xfrm>
        </p:spPr>
        <p:txBody>
          <a:bodyPr/>
          <a:lstStyle/>
          <a:p>
            <a:r>
              <a:rPr lang="fr-CH" dirty="0" smtClean="0"/>
              <a:t>Key Points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89903"/>
            <a:ext cx="8596668" cy="4451459"/>
          </a:xfrm>
        </p:spPr>
        <p:txBody>
          <a:bodyPr/>
          <a:lstStyle/>
          <a:p>
            <a:r>
              <a:rPr lang="fr-CH" dirty="0" err="1" smtClean="0"/>
              <a:t>Introduces</a:t>
            </a:r>
            <a:r>
              <a:rPr lang="fr-CH" dirty="0" smtClean="0"/>
              <a:t>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approach</a:t>
            </a:r>
            <a:r>
              <a:rPr lang="fr-CH" dirty="0" smtClean="0"/>
              <a:t> + </a:t>
            </a:r>
            <a:r>
              <a:rPr lang="fr-CH" dirty="0" err="1" smtClean="0"/>
              <a:t>credentials</a:t>
            </a:r>
            <a:r>
              <a:rPr lang="fr-CH" dirty="0" smtClean="0"/>
              <a:t> vs </a:t>
            </a:r>
            <a:r>
              <a:rPr lang="fr-CH" dirty="0" err="1" smtClean="0"/>
              <a:t>rivals</a:t>
            </a:r>
            <a:r>
              <a:rPr lang="fr-CH" dirty="0" smtClean="0"/>
              <a:t> + </a:t>
            </a:r>
            <a:r>
              <a:rPr lang="fr-CH" dirty="0" err="1" smtClean="0"/>
              <a:t>predecessors</a:t>
            </a:r>
            <a:endParaRPr lang="fr-CH" dirty="0" smtClean="0"/>
          </a:p>
          <a:p>
            <a:r>
              <a:rPr lang="fr-CH" dirty="0" err="1" smtClean="0"/>
              <a:t>Presents</a:t>
            </a:r>
            <a:r>
              <a:rPr lang="fr-CH" dirty="0" smtClean="0"/>
              <a:t> </a:t>
            </a:r>
            <a:r>
              <a:rPr lang="fr-CH" dirty="0" err="1" smtClean="0"/>
              <a:t>himself</a:t>
            </a:r>
            <a:r>
              <a:rPr lang="fr-CH" dirty="0" smtClean="0"/>
              <a:t> as the </a:t>
            </a:r>
            <a:r>
              <a:rPr lang="fr-CH" dirty="0" err="1" smtClean="0"/>
              <a:t>most</a:t>
            </a:r>
            <a:r>
              <a:rPr lang="fr-CH" dirty="0" smtClean="0"/>
              <a:t> </a:t>
            </a:r>
            <a:r>
              <a:rPr lang="fr-CH" dirty="0" err="1" smtClean="0"/>
              <a:t>reliable</a:t>
            </a:r>
            <a:r>
              <a:rPr lang="fr-CH" dirty="0" smtClean="0"/>
              <a:t> guide, uses </a:t>
            </a:r>
            <a:r>
              <a:rPr lang="fr-CH" dirty="0" err="1" smtClean="0"/>
              <a:t>own</a:t>
            </a:r>
            <a:r>
              <a:rPr lang="fr-CH" dirty="0" smtClean="0"/>
              <a:t> </a:t>
            </a:r>
            <a:r>
              <a:rPr lang="fr-CH" dirty="0" err="1" smtClean="0"/>
              <a:t>convalesence</a:t>
            </a:r>
            <a:endParaRPr lang="fr-CH" dirty="0" smtClean="0"/>
          </a:p>
          <a:p>
            <a:r>
              <a:rPr lang="fr-CH" dirty="0" err="1" smtClean="0"/>
              <a:t>Having</a:t>
            </a:r>
            <a:r>
              <a:rPr lang="fr-CH" dirty="0" smtClean="0"/>
              <a:t> </a:t>
            </a:r>
            <a:r>
              <a:rPr lang="fr-CH" dirty="0" err="1" smtClean="0"/>
              <a:t>travelled</a:t>
            </a:r>
            <a:r>
              <a:rPr lang="fr-CH" dirty="0" smtClean="0"/>
              <a:t> the road to </a:t>
            </a:r>
            <a:r>
              <a:rPr lang="fr-CH" dirty="0" err="1" smtClean="0"/>
              <a:t>recovery</a:t>
            </a:r>
            <a:r>
              <a:rPr lang="fr-CH" dirty="0" smtClean="0"/>
              <a:t> </a:t>
            </a:r>
            <a:r>
              <a:rPr lang="fr-CH" dirty="0" err="1" smtClean="0"/>
              <a:t>himself</a:t>
            </a:r>
            <a:r>
              <a:rPr lang="fr-CH" dirty="0" smtClean="0"/>
              <a:t>,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hoping</a:t>
            </a:r>
            <a:r>
              <a:rPr lang="fr-CH" dirty="0" smtClean="0"/>
              <a:t> </a:t>
            </a:r>
            <a:r>
              <a:rPr lang="fr-CH" dirty="0" err="1" smtClean="0"/>
              <a:t>others</a:t>
            </a:r>
            <a:r>
              <a:rPr lang="fr-CH" dirty="0" smtClean="0"/>
              <a:t>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follow</a:t>
            </a:r>
            <a:endParaRPr lang="fr-CH" dirty="0" smtClean="0"/>
          </a:p>
          <a:p>
            <a:r>
              <a:rPr lang="fr-CH" dirty="0" smtClean="0"/>
              <a:t>He </a:t>
            </a:r>
            <a:r>
              <a:rPr lang="fr-CH" dirty="0" err="1" smtClean="0"/>
              <a:t>wants</a:t>
            </a:r>
            <a:r>
              <a:rPr lang="fr-CH" dirty="0" smtClean="0"/>
              <a:t> </a:t>
            </a:r>
            <a:r>
              <a:rPr lang="fr-CH" dirty="0" err="1" smtClean="0"/>
              <a:t>readers</a:t>
            </a:r>
            <a:r>
              <a:rPr lang="fr-CH" dirty="0" smtClean="0"/>
              <a:t> to </a:t>
            </a:r>
            <a:r>
              <a:rPr lang="fr-CH" dirty="0" err="1" smtClean="0"/>
              <a:t>sharpen</a:t>
            </a:r>
            <a:r>
              <a:rPr lang="fr-CH" dirty="0" smtClean="0"/>
              <a:t> </a:t>
            </a:r>
            <a:r>
              <a:rPr lang="fr-CH" dirty="0" err="1" smtClean="0"/>
              <a:t>senses</a:t>
            </a:r>
            <a:r>
              <a:rPr lang="fr-CH" dirty="0" smtClean="0"/>
              <a:t>; </a:t>
            </a:r>
            <a:r>
              <a:rPr lang="fr-CH" dirty="0" err="1" smtClean="0"/>
              <a:t>refine</a:t>
            </a:r>
            <a:r>
              <a:rPr lang="fr-CH" dirty="0" smtClean="0"/>
              <a:t> </a:t>
            </a:r>
            <a:r>
              <a:rPr lang="fr-CH" dirty="0" err="1" smtClean="0"/>
              <a:t>sensibilities</a:t>
            </a:r>
            <a:r>
              <a:rPr lang="fr-CH" dirty="0" smtClean="0"/>
              <a:t>; regain </a:t>
            </a:r>
            <a:r>
              <a:rPr lang="fr-CH" dirty="0" err="1" smtClean="0"/>
              <a:t>strength</a:t>
            </a:r>
            <a:endParaRPr lang="fr-CH" dirty="0" smtClean="0"/>
          </a:p>
          <a:p>
            <a:r>
              <a:rPr lang="fr-CH" dirty="0" smtClean="0"/>
              <a:t>He </a:t>
            </a:r>
            <a:r>
              <a:rPr lang="fr-CH" dirty="0" err="1" smtClean="0"/>
              <a:t>wants</a:t>
            </a:r>
            <a:r>
              <a:rPr lang="fr-CH" dirty="0" smtClean="0"/>
              <a:t> </a:t>
            </a:r>
            <a:r>
              <a:rPr lang="fr-CH" dirty="0" err="1" smtClean="0"/>
              <a:t>them</a:t>
            </a:r>
            <a:r>
              <a:rPr lang="fr-CH" dirty="0" smtClean="0"/>
              <a:t> to </a:t>
            </a:r>
            <a:r>
              <a:rPr lang="fr-CH" dirty="0" err="1" smtClean="0"/>
              <a:t>pursue</a:t>
            </a:r>
            <a:r>
              <a:rPr lang="fr-CH" dirty="0" smtClean="0"/>
              <a:t> </a:t>
            </a:r>
            <a:r>
              <a:rPr lang="fr-CH" dirty="0" err="1" smtClean="0"/>
              <a:t>wisdom</a:t>
            </a:r>
            <a:r>
              <a:rPr lang="fr-CH" dirty="0" smtClean="0"/>
              <a:t> and </a:t>
            </a:r>
            <a:r>
              <a:rPr lang="fr-CH" dirty="0" err="1" smtClean="0"/>
              <a:t>awken</a:t>
            </a:r>
            <a:r>
              <a:rPr lang="fr-CH" dirty="0" smtClean="0"/>
              <a:t> to all future </a:t>
            </a:r>
            <a:r>
              <a:rPr lang="fr-CH" dirty="0" err="1" smtClean="0"/>
              <a:t>possibilities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639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6204" y="609599"/>
            <a:ext cx="8227797" cy="766119"/>
          </a:xfrm>
        </p:spPr>
        <p:txBody>
          <a:bodyPr>
            <a:normAutofit/>
          </a:bodyPr>
          <a:lstStyle/>
          <a:p>
            <a:r>
              <a:rPr lang="fr-CH" dirty="0" smtClean="0"/>
              <a:t>Section 2-3-4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507525"/>
            <a:ext cx="10938017" cy="4819134"/>
          </a:xfrm>
        </p:spPr>
        <p:txBody>
          <a:bodyPr/>
          <a:lstStyle/>
          <a:p>
            <a:r>
              <a:rPr lang="fr-CH" dirty="0" smtClean="0"/>
              <a:t>N </a:t>
            </a:r>
            <a:r>
              <a:rPr lang="fr-CH" dirty="0" err="1" smtClean="0"/>
              <a:t>describes</a:t>
            </a:r>
            <a:r>
              <a:rPr lang="fr-CH" dirty="0" smtClean="0"/>
              <a:t>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/>
              <a:t> </a:t>
            </a:r>
            <a:r>
              <a:rPr lang="fr-CH" dirty="0" err="1" smtClean="0"/>
              <a:t>development</a:t>
            </a:r>
            <a:r>
              <a:rPr lang="fr-CH" dirty="0" smtClean="0"/>
              <a:t> as a </a:t>
            </a:r>
            <a:r>
              <a:rPr lang="fr-CH" dirty="0" err="1" smtClean="0"/>
              <a:t>genealogist</a:t>
            </a:r>
            <a:r>
              <a:rPr lang="fr-CH" dirty="0" smtClean="0"/>
              <a:t> of </a:t>
            </a:r>
            <a:r>
              <a:rPr lang="fr-CH" dirty="0" err="1" smtClean="0"/>
              <a:t>morality</a:t>
            </a:r>
            <a:r>
              <a:rPr lang="fr-CH" dirty="0" smtClean="0"/>
              <a:t>, </a:t>
            </a:r>
            <a:r>
              <a:rPr lang="fr-CH" dirty="0" err="1" smtClean="0"/>
              <a:t>own</a:t>
            </a:r>
            <a:r>
              <a:rPr lang="fr-CH" dirty="0" smtClean="0"/>
              <a:t> </a:t>
            </a:r>
            <a:r>
              <a:rPr lang="fr-CH" dirty="0" err="1" smtClean="0"/>
              <a:t>path</a:t>
            </a:r>
            <a:r>
              <a:rPr lang="fr-CH" dirty="0" smtClean="0"/>
              <a:t> of </a:t>
            </a:r>
            <a:r>
              <a:rPr lang="fr-CH" dirty="0" err="1" smtClean="0"/>
              <a:t>discovery</a:t>
            </a:r>
            <a:endParaRPr lang="fr-CH" dirty="0" smtClean="0"/>
          </a:p>
          <a:p>
            <a:r>
              <a:rPr lang="fr-CH" dirty="0" smtClean="0"/>
              <a:t>Uses the </a:t>
            </a:r>
            <a:r>
              <a:rPr lang="fr-CH" dirty="0" err="1" smtClean="0"/>
              <a:t>tree</a:t>
            </a:r>
            <a:r>
              <a:rPr lang="fr-CH" dirty="0" smtClean="0"/>
              <a:t> </a:t>
            </a:r>
            <a:r>
              <a:rPr lang="fr-CH" dirty="0" err="1" smtClean="0"/>
              <a:t>repeatedly</a:t>
            </a:r>
            <a:r>
              <a:rPr lang="fr-CH" dirty="0" smtClean="0"/>
              <a:t> </a:t>
            </a:r>
            <a:r>
              <a:rPr lang="fr-CH" dirty="0" err="1" smtClean="0"/>
              <a:t>through</a:t>
            </a:r>
            <a:r>
              <a:rPr lang="fr-CH" dirty="0" smtClean="0"/>
              <a:t>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work</a:t>
            </a:r>
            <a:r>
              <a:rPr lang="fr-CH" dirty="0" smtClean="0"/>
              <a:t> –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evolution</a:t>
            </a:r>
            <a:r>
              <a:rPr lang="fr-CH" dirty="0" smtClean="0"/>
              <a:t>, </a:t>
            </a:r>
            <a:r>
              <a:rPr lang="fr-CH" dirty="0" err="1" smtClean="0"/>
              <a:t>deep</a:t>
            </a:r>
            <a:r>
              <a:rPr lang="fr-CH" dirty="0" smtClean="0"/>
              <a:t> </a:t>
            </a:r>
            <a:r>
              <a:rPr lang="fr-CH" dirty="0" err="1" smtClean="0"/>
              <a:t>roots</a:t>
            </a:r>
            <a:r>
              <a:rPr lang="fr-CH" dirty="0" smtClean="0"/>
              <a:t>, </a:t>
            </a:r>
            <a:r>
              <a:rPr lang="fr-CH" dirty="0" err="1" smtClean="0"/>
              <a:t>vitality</a:t>
            </a:r>
            <a:endParaRPr lang="fr-CH" dirty="0" smtClean="0"/>
          </a:p>
          <a:p>
            <a:r>
              <a:rPr lang="fr-CH" dirty="0" err="1" smtClean="0"/>
              <a:t>Wants</a:t>
            </a:r>
            <a:r>
              <a:rPr lang="fr-CH" dirty="0" smtClean="0"/>
              <a:t> </a:t>
            </a:r>
            <a:r>
              <a:rPr lang="fr-CH" dirty="0" err="1" smtClean="0"/>
              <a:t>readers</a:t>
            </a:r>
            <a:r>
              <a:rPr lang="fr-CH" dirty="0" smtClean="0"/>
              <a:t>, </a:t>
            </a:r>
            <a:r>
              <a:rPr lang="fr-CH" dirty="0" err="1" smtClean="0"/>
              <a:t>like</a:t>
            </a:r>
            <a:r>
              <a:rPr lang="fr-CH" dirty="0" smtClean="0"/>
              <a:t> fruit-</a:t>
            </a:r>
            <a:r>
              <a:rPr lang="fr-CH" dirty="0" err="1" smtClean="0"/>
              <a:t>bearing</a:t>
            </a:r>
            <a:r>
              <a:rPr lang="fr-CH" dirty="0" smtClean="0"/>
              <a:t> </a:t>
            </a:r>
            <a:r>
              <a:rPr lang="fr-CH" dirty="0" err="1" smtClean="0"/>
              <a:t>trees</a:t>
            </a:r>
            <a:r>
              <a:rPr lang="fr-CH" dirty="0" smtClean="0"/>
              <a:t>, to </a:t>
            </a:r>
            <a:r>
              <a:rPr lang="fr-CH" dirty="0" err="1" smtClean="0"/>
              <a:t>grow</a:t>
            </a:r>
            <a:r>
              <a:rPr lang="fr-CH" dirty="0" smtClean="0"/>
              <a:t> and </a:t>
            </a:r>
            <a:r>
              <a:rPr lang="fr-CH" dirty="0" err="1" smtClean="0"/>
              <a:t>produce</a:t>
            </a:r>
            <a:r>
              <a:rPr lang="fr-CH" dirty="0" smtClean="0"/>
              <a:t>, </a:t>
            </a:r>
            <a:r>
              <a:rPr lang="fr-CH" dirty="0" err="1" smtClean="0"/>
              <a:t>demonstrate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</a:t>
            </a:r>
            <a:r>
              <a:rPr lang="fr-CH" dirty="0" err="1" smtClean="0"/>
              <a:t>will</a:t>
            </a:r>
            <a:r>
              <a:rPr lang="fr-CH" dirty="0" smtClean="0"/>
              <a:t> and </a:t>
            </a:r>
            <a:r>
              <a:rPr lang="fr-CH" dirty="0" err="1" smtClean="0"/>
              <a:t>health</a:t>
            </a:r>
            <a:endParaRPr lang="fr-CH" dirty="0" smtClean="0"/>
          </a:p>
          <a:p>
            <a:endParaRPr lang="fr-CH" dirty="0"/>
          </a:p>
          <a:p>
            <a:r>
              <a:rPr lang="fr-CH" dirty="0" err="1" smtClean="0"/>
              <a:t>Why</a:t>
            </a:r>
            <a:r>
              <a:rPr lang="fr-CH" dirty="0" smtClean="0"/>
              <a:t> </a:t>
            </a:r>
            <a:r>
              <a:rPr lang="fr-CH" dirty="0" err="1" smtClean="0"/>
              <a:t>did</a:t>
            </a:r>
            <a:r>
              <a:rPr lang="fr-CH" dirty="0" smtClean="0"/>
              <a:t>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start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journey</a:t>
            </a:r>
            <a:r>
              <a:rPr lang="fr-CH" dirty="0" smtClean="0"/>
              <a:t>?  </a:t>
            </a:r>
            <a:r>
              <a:rPr lang="fr-CH" dirty="0" err="1" smtClean="0"/>
              <a:t>Why</a:t>
            </a:r>
            <a:r>
              <a:rPr lang="fr-CH" dirty="0" smtClean="0"/>
              <a:t> </a:t>
            </a:r>
            <a:r>
              <a:rPr lang="fr-CH" dirty="0" err="1" smtClean="0"/>
              <a:t>did</a:t>
            </a:r>
            <a:r>
              <a:rPr lang="fr-CH" dirty="0" smtClean="0"/>
              <a:t>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start</a:t>
            </a:r>
            <a:r>
              <a:rPr lang="fr-CH" dirty="0" smtClean="0"/>
              <a:t> </a:t>
            </a:r>
            <a:r>
              <a:rPr lang="fr-CH" dirty="0" err="1" smtClean="0"/>
              <a:t>being</a:t>
            </a:r>
            <a:r>
              <a:rPr lang="fr-CH" dirty="0" smtClean="0"/>
              <a:t>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sceptical</a:t>
            </a:r>
            <a:r>
              <a:rPr lang="fr-CH" dirty="0" smtClean="0"/>
              <a:t> of modern </a:t>
            </a:r>
            <a:r>
              <a:rPr lang="fr-CH" dirty="0" err="1" smtClean="0"/>
              <a:t>morality</a:t>
            </a:r>
            <a:r>
              <a:rPr lang="fr-CH" dirty="0" smtClean="0"/>
              <a:t>?</a:t>
            </a:r>
          </a:p>
          <a:p>
            <a:r>
              <a:rPr lang="fr-CH" dirty="0" err="1" smtClean="0"/>
              <a:t>Asking</a:t>
            </a:r>
            <a:r>
              <a:rPr lang="fr-CH" dirty="0" smtClean="0"/>
              <a:t> </a:t>
            </a:r>
            <a:r>
              <a:rPr lang="fr-CH" dirty="0" err="1" smtClean="0"/>
              <a:t>himself</a:t>
            </a:r>
            <a:r>
              <a:rPr lang="fr-CH" dirty="0" smtClean="0"/>
              <a:t> if </a:t>
            </a:r>
            <a:r>
              <a:rPr lang="fr-CH" dirty="0" err="1" smtClean="0"/>
              <a:t>God</a:t>
            </a:r>
            <a:r>
              <a:rPr lang="fr-CH" dirty="0" smtClean="0"/>
              <a:t> </a:t>
            </a:r>
            <a:r>
              <a:rPr lang="fr-CH" dirty="0" err="1" smtClean="0"/>
              <a:t>was</a:t>
            </a:r>
            <a:r>
              <a:rPr lang="fr-CH" dirty="0" smtClean="0"/>
              <a:t> the </a:t>
            </a:r>
            <a:r>
              <a:rPr lang="fr-CH" dirty="0" err="1" smtClean="0"/>
              <a:t>father</a:t>
            </a:r>
            <a:r>
              <a:rPr lang="fr-CH" dirty="0" smtClean="0"/>
              <a:t> of </a:t>
            </a:r>
            <a:r>
              <a:rPr lang="fr-CH" dirty="0" err="1" smtClean="0"/>
              <a:t>evil</a:t>
            </a:r>
            <a:r>
              <a:rPr lang="fr-CH" dirty="0" smtClean="0"/>
              <a:t>, </a:t>
            </a:r>
            <a:r>
              <a:rPr lang="fr-CH" dirty="0" err="1" smtClean="0"/>
              <a:t>then</a:t>
            </a:r>
            <a:r>
              <a:rPr lang="fr-CH" dirty="0" smtClean="0"/>
              <a:t> </a:t>
            </a:r>
            <a:r>
              <a:rPr lang="fr-CH" dirty="0" err="1" smtClean="0"/>
              <a:t>under</a:t>
            </a:r>
            <a:r>
              <a:rPr lang="fr-CH" dirty="0" smtClean="0"/>
              <a:t> </a:t>
            </a:r>
            <a:r>
              <a:rPr lang="fr-CH" dirty="0" err="1" smtClean="0"/>
              <a:t>what</a:t>
            </a:r>
            <a:r>
              <a:rPr lang="fr-CH" dirty="0" smtClean="0"/>
              <a:t> conditions </a:t>
            </a:r>
            <a:r>
              <a:rPr lang="fr-CH" dirty="0" err="1" smtClean="0"/>
              <a:t>did</a:t>
            </a:r>
            <a:r>
              <a:rPr lang="fr-CH" dirty="0" smtClean="0"/>
              <a:t> </a:t>
            </a:r>
            <a:r>
              <a:rPr lang="fr-CH" dirty="0" err="1" smtClean="0"/>
              <a:t>humans</a:t>
            </a:r>
            <a:r>
              <a:rPr lang="fr-CH" dirty="0" smtClean="0"/>
              <a:t> </a:t>
            </a:r>
            <a:r>
              <a:rPr lang="fr-CH" dirty="0" err="1" smtClean="0"/>
              <a:t>create</a:t>
            </a:r>
            <a:r>
              <a:rPr lang="fr-CH" dirty="0" smtClean="0"/>
              <a:t> values?</a:t>
            </a:r>
          </a:p>
          <a:p>
            <a:r>
              <a:rPr lang="fr-CH" dirty="0" err="1" smtClean="0"/>
              <a:t>What</a:t>
            </a:r>
            <a:r>
              <a:rPr lang="fr-CH" dirty="0" smtClean="0"/>
              <a:t> input </a:t>
            </a:r>
            <a:r>
              <a:rPr lang="fr-CH" dirty="0" err="1" smtClean="0"/>
              <a:t>did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themselves</a:t>
            </a:r>
            <a:r>
              <a:rPr lang="fr-CH" dirty="0" smtClean="0"/>
              <a:t> put </a:t>
            </a:r>
            <a:r>
              <a:rPr lang="fr-CH" dirty="0" err="1" smtClean="0"/>
              <a:t>into</a:t>
            </a:r>
            <a:r>
              <a:rPr lang="fr-CH" dirty="0" smtClean="0"/>
              <a:t> value?  </a:t>
            </a:r>
          </a:p>
          <a:p>
            <a:endParaRPr lang="fr-CH" dirty="0"/>
          </a:p>
          <a:p>
            <a:r>
              <a:rPr lang="fr-CH" dirty="0" smtClean="0"/>
              <a:t>Uses ‘</a:t>
            </a:r>
            <a:r>
              <a:rPr lang="fr-CH" dirty="0" err="1" smtClean="0"/>
              <a:t>Human</a:t>
            </a:r>
            <a:r>
              <a:rPr lang="fr-CH" dirty="0" smtClean="0"/>
              <a:t> all </a:t>
            </a:r>
            <a:r>
              <a:rPr lang="fr-CH" dirty="0" err="1" smtClean="0"/>
              <a:t>too</a:t>
            </a:r>
            <a:r>
              <a:rPr lang="fr-CH" dirty="0" smtClean="0"/>
              <a:t> </a:t>
            </a:r>
            <a:r>
              <a:rPr lang="fr-CH" dirty="0" err="1" smtClean="0"/>
              <a:t>Human</a:t>
            </a:r>
            <a:r>
              <a:rPr lang="fr-CH" dirty="0" smtClean="0"/>
              <a:t>’ (1878) to </a:t>
            </a:r>
            <a:r>
              <a:rPr lang="fr-CH" dirty="0" err="1" smtClean="0"/>
              <a:t>illustrate</a:t>
            </a:r>
            <a:r>
              <a:rPr lang="fr-CH" dirty="0" smtClean="0"/>
              <a:t> how </a:t>
            </a:r>
            <a:r>
              <a:rPr lang="fr-CH" dirty="0" err="1" smtClean="0"/>
              <a:t>others</a:t>
            </a:r>
            <a:r>
              <a:rPr lang="fr-CH" dirty="0" smtClean="0"/>
              <a:t> have </a:t>
            </a:r>
            <a:r>
              <a:rPr lang="fr-CH" dirty="0" err="1" smtClean="0"/>
              <a:t>failed</a:t>
            </a:r>
            <a:r>
              <a:rPr lang="fr-CH" dirty="0" smtClean="0"/>
              <a:t> to </a:t>
            </a:r>
            <a:r>
              <a:rPr lang="fr-CH" dirty="0" err="1" smtClean="0"/>
              <a:t>map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development</a:t>
            </a:r>
            <a:endParaRPr lang="fr-CH" dirty="0" smtClean="0"/>
          </a:p>
          <a:p>
            <a:r>
              <a:rPr lang="fr-CH" dirty="0" smtClean="0"/>
              <a:t>In </a:t>
            </a:r>
            <a:r>
              <a:rPr lang="fr-CH" dirty="0" err="1" smtClean="0"/>
              <a:t>this</a:t>
            </a:r>
            <a:r>
              <a:rPr lang="fr-CH" dirty="0" smtClean="0"/>
              <a:t> book,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attacked</a:t>
            </a:r>
            <a:r>
              <a:rPr lang="fr-CH" dirty="0" smtClean="0"/>
              <a:t> Rées ‘</a:t>
            </a:r>
            <a:r>
              <a:rPr lang="fr-CH" dirty="0" err="1" smtClean="0"/>
              <a:t>Origins</a:t>
            </a:r>
            <a:r>
              <a:rPr lang="fr-CH" dirty="0" smtClean="0"/>
              <a:t> of Moral Sensations’ as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upside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down and perverse</a:t>
            </a:r>
          </a:p>
          <a:p>
            <a:r>
              <a:rPr lang="fr-CH" dirty="0" err="1" smtClean="0"/>
              <a:t>Illustrating</a:t>
            </a:r>
            <a:r>
              <a:rPr lang="fr-CH" dirty="0" smtClean="0"/>
              <a:t>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qualifications to lead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journey</a:t>
            </a:r>
            <a:r>
              <a:rPr lang="fr-CH" dirty="0" smtClean="0"/>
              <a:t> of </a:t>
            </a:r>
            <a:r>
              <a:rPr lang="fr-CH" dirty="0" err="1" smtClean="0"/>
              <a:t>discovery</a:t>
            </a:r>
            <a:r>
              <a:rPr lang="fr-CH" dirty="0" smtClean="0"/>
              <a:t> for the </a:t>
            </a:r>
            <a:r>
              <a:rPr lang="fr-CH" dirty="0" err="1" smtClean="0"/>
              <a:t>reader</a:t>
            </a:r>
            <a:endParaRPr lang="fr-CH" dirty="0" smtClean="0"/>
          </a:p>
          <a:p>
            <a:r>
              <a:rPr lang="fr-CH" dirty="0" smtClean="0"/>
              <a:t>Points to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convalescence – </a:t>
            </a:r>
            <a:r>
              <a:rPr lang="fr-CH" dirty="0" err="1" smtClean="0"/>
              <a:t>only</a:t>
            </a:r>
            <a:r>
              <a:rPr lang="fr-CH" dirty="0" smtClean="0"/>
              <a:t> </a:t>
            </a:r>
            <a:r>
              <a:rPr lang="fr-CH" dirty="0" err="1" smtClean="0"/>
              <a:t>those</a:t>
            </a:r>
            <a:r>
              <a:rPr lang="fr-CH" dirty="0" smtClean="0"/>
              <a:t> in full </a:t>
            </a:r>
            <a:r>
              <a:rPr lang="fr-CH" dirty="0" err="1" smtClean="0"/>
              <a:t>health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fully</a:t>
            </a:r>
            <a:r>
              <a:rPr lang="fr-CH" dirty="0" smtClean="0"/>
              <a:t> </a:t>
            </a:r>
            <a:r>
              <a:rPr lang="fr-CH" dirty="0" err="1" smtClean="0"/>
              <a:t>appreciate</a:t>
            </a:r>
            <a:r>
              <a:rPr lang="fr-CH" dirty="0" smtClean="0"/>
              <a:t>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ideas</a:t>
            </a:r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5660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826" y="609601"/>
            <a:ext cx="8310175" cy="807308"/>
          </a:xfrm>
        </p:spPr>
        <p:txBody>
          <a:bodyPr/>
          <a:lstStyle/>
          <a:p>
            <a:r>
              <a:rPr lang="fr-CH" dirty="0" smtClean="0"/>
              <a:t>Section 5-6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639330"/>
            <a:ext cx="11242817" cy="4744993"/>
          </a:xfrm>
        </p:spPr>
        <p:txBody>
          <a:bodyPr/>
          <a:lstStyle/>
          <a:p>
            <a:r>
              <a:rPr lang="fr-CH" dirty="0" err="1" smtClean="0"/>
              <a:t>Others</a:t>
            </a:r>
            <a:r>
              <a:rPr lang="fr-CH" dirty="0" smtClean="0"/>
              <a:t> </a:t>
            </a:r>
            <a:r>
              <a:rPr lang="fr-CH" dirty="0" err="1" smtClean="0"/>
              <a:t>spend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time </a:t>
            </a:r>
            <a:r>
              <a:rPr lang="fr-CH" dirty="0" err="1" smtClean="0"/>
              <a:t>just</a:t>
            </a:r>
            <a:r>
              <a:rPr lang="fr-CH" dirty="0" smtClean="0"/>
              <a:t> </a:t>
            </a:r>
            <a:r>
              <a:rPr lang="fr-CH" dirty="0" err="1" smtClean="0"/>
              <a:t>hypotheses</a:t>
            </a:r>
            <a:r>
              <a:rPr lang="fr-CH" dirty="0" smtClean="0"/>
              <a:t> </a:t>
            </a:r>
            <a:r>
              <a:rPr lang="fr-CH" dirty="0" err="1" smtClean="0"/>
              <a:t>mongering</a:t>
            </a:r>
            <a:r>
              <a:rPr lang="fr-CH" dirty="0" smtClean="0"/>
              <a:t>, </a:t>
            </a:r>
            <a:r>
              <a:rPr lang="fr-CH" dirty="0" err="1" smtClean="0"/>
              <a:t>ignoring</a:t>
            </a:r>
            <a:r>
              <a:rPr lang="fr-CH" dirty="0" smtClean="0"/>
              <a:t> </a:t>
            </a:r>
            <a:r>
              <a:rPr lang="fr-CH" dirty="0" err="1" smtClean="0"/>
              <a:t>truth</a:t>
            </a:r>
            <a:r>
              <a:rPr lang="fr-CH" dirty="0" smtClean="0"/>
              <a:t> about </a:t>
            </a:r>
            <a:r>
              <a:rPr lang="fr-CH" dirty="0" err="1" smtClean="0"/>
              <a:t>morality</a:t>
            </a:r>
            <a:endParaRPr lang="fr-CH" dirty="0" smtClean="0"/>
          </a:p>
          <a:p>
            <a:r>
              <a:rPr lang="fr-CH" dirty="0" smtClean="0"/>
              <a:t>Schopenhauer and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unegoistic</a:t>
            </a:r>
            <a:r>
              <a:rPr lang="fr-CH" dirty="0" smtClean="0"/>
              <a:t> instincts of </a:t>
            </a:r>
            <a:r>
              <a:rPr lang="fr-CH" dirty="0" err="1" smtClean="0"/>
              <a:t>pity</a:t>
            </a:r>
            <a:r>
              <a:rPr lang="fr-CH" dirty="0" smtClean="0"/>
              <a:t>, self-</a:t>
            </a:r>
            <a:r>
              <a:rPr lang="fr-CH" dirty="0" err="1" smtClean="0"/>
              <a:t>denial</a:t>
            </a:r>
            <a:r>
              <a:rPr lang="fr-CH" dirty="0" smtClean="0"/>
              <a:t>, self-sacrifice</a:t>
            </a:r>
          </a:p>
          <a:p>
            <a:r>
              <a:rPr lang="fr-CH" dirty="0" smtClean="0"/>
              <a:t>Our </a:t>
            </a:r>
            <a:r>
              <a:rPr lang="fr-CH" dirty="0" err="1" smtClean="0"/>
              <a:t>subservience</a:t>
            </a:r>
            <a:r>
              <a:rPr lang="fr-CH" dirty="0" smtClean="0"/>
              <a:t> to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unegoistic</a:t>
            </a:r>
            <a:r>
              <a:rPr lang="fr-CH" dirty="0" smtClean="0"/>
              <a:t> </a:t>
            </a:r>
            <a:r>
              <a:rPr lang="fr-CH" dirty="0" err="1" smtClean="0"/>
              <a:t>principles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unwarranted</a:t>
            </a:r>
            <a:endParaRPr lang="fr-CH" dirty="0" smtClean="0"/>
          </a:p>
          <a:p>
            <a:r>
              <a:rPr lang="fr-CH" dirty="0" smtClean="0"/>
              <a:t>Poses a </a:t>
            </a:r>
            <a:r>
              <a:rPr lang="fr-CH" dirty="0" err="1" smtClean="0"/>
              <a:t>great</a:t>
            </a:r>
            <a:r>
              <a:rPr lang="fr-CH" dirty="0" smtClean="0"/>
              <a:t> </a:t>
            </a:r>
            <a:r>
              <a:rPr lang="fr-CH" dirty="0"/>
              <a:t>d</a:t>
            </a:r>
            <a:r>
              <a:rPr lang="fr-CH" dirty="0" smtClean="0"/>
              <a:t>anger to the future of </a:t>
            </a:r>
            <a:r>
              <a:rPr lang="fr-CH" dirty="0" err="1" smtClean="0"/>
              <a:t>humankind</a:t>
            </a:r>
            <a:r>
              <a:rPr lang="fr-CH" dirty="0" smtClean="0"/>
              <a:t> – </a:t>
            </a:r>
            <a:r>
              <a:rPr lang="fr-CH" dirty="0" err="1" smtClean="0"/>
              <a:t>altruism</a:t>
            </a:r>
            <a:r>
              <a:rPr lang="fr-CH" dirty="0" smtClean="0"/>
              <a:t>&gt;</a:t>
            </a:r>
            <a:r>
              <a:rPr lang="fr-CH" dirty="0" err="1" smtClean="0"/>
              <a:t>egoism</a:t>
            </a:r>
            <a:r>
              <a:rPr lang="fr-CH" dirty="0" smtClean="0"/>
              <a:t> </a:t>
            </a:r>
            <a:r>
              <a:rPr lang="fr-CH" dirty="0" err="1" smtClean="0"/>
              <a:t>beginning</a:t>
            </a:r>
            <a:r>
              <a:rPr lang="fr-CH" dirty="0" smtClean="0"/>
              <a:t> of the end for us</a:t>
            </a:r>
          </a:p>
          <a:p>
            <a:r>
              <a:rPr lang="fr-CH" dirty="0" err="1" smtClean="0"/>
              <a:t>Pity</a:t>
            </a:r>
            <a:r>
              <a:rPr lang="fr-CH" dirty="0" smtClean="0"/>
              <a:t> for </a:t>
            </a:r>
            <a:r>
              <a:rPr lang="fr-CH" dirty="0" err="1" smtClean="0"/>
              <a:t>example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 serves to  </a:t>
            </a:r>
            <a:r>
              <a:rPr lang="fr-CH" dirty="0" err="1" smtClean="0"/>
              <a:t>prolong</a:t>
            </a:r>
            <a:r>
              <a:rPr lang="fr-CH" dirty="0" smtClean="0"/>
              <a:t> </a:t>
            </a:r>
            <a:r>
              <a:rPr lang="fr-CH" dirty="0" err="1" smtClean="0"/>
              <a:t>suffering</a:t>
            </a:r>
            <a:r>
              <a:rPr lang="fr-CH" dirty="0" smtClean="0"/>
              <a:t> as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makes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contagious</a:t>
            </a:r>
            <a:r>
              <a:rPr lang="fr-CH" dirty="0" smtClean="0"/>
              <a:t> and dominant</a:t>
            </a:r>
          </a:p>
          <a:p>
            <a:endParaRPr lang="fr-CH" dirty="0"/>
          </a:p>
          <a:p>
            <a:r>
              <a:rPr lang="fr-CH" dirty="0" err="1" smtClean="0"/>
              <a:t>Pity</a:t>
            </a:r>
            <a:r>
              <a:rPr lang="fr-CH" dirty="0" smtClean="0"/>
              <a:t> </a:t>
            </a:r>
            <a:r>
              <a:rPr lang="fr-CH" dirty="0" err="1" smtClean="0"/>
              <a:t>definitely</a:t>
            </a:r>
            <a:r>
              <a:rPr lang="fr-CH" dirty="0" smtClean="0"/>
              <a:t> </a:t>
            </a:r>
            <a:r>
              <a:rPr lang="fr-CH" dirty="0" err="1" smtClean="0"/>
              <a:t>needs</a:t>
            </a:r>
            <a:r>
              <a:rPr lang="fr-CH" dirty="0" smtClean="0"/>
              <a:t> </a:t>
            </a:r>
            <a:r>
              <a:rPr lang="fr-CH" dirty="0" err="1" smtClean="0"/>
              <a:t>repudiating</a:t>
            </a:r>
            <a:r>
              <a:rPr lang="fr-CH" dirty="0" smtClean="0"/>
              <a:t> and </a:t>
            </a:r>
            <a:r>
              <a:rPr lang="fr-CH" dirty="0" err="1" smtClean="0"/>
              <a:t>defeating</a:t>
            </a:r>
            <a:r>
              <a:rPr lang="fr-CH" dirty="0" smtClean="0"/>
              <a:t> – a danger to </a:t>
            </a:r>
            <a:r>
              <a:rPr lang="fr-CH" dirty="0" err="1" smtClean="0"/>
              <a:t>humanity</a:t>
            </a:r>
            <a:endParaRPr lang="fr-CH" dirty="0" smtClean="0"/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critique of moral values, the value of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values must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called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fr-CH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question</a:t>
            </a:r>
          </a:p>
          <a:p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acknowledge</a:t>
            </a:r>
            <a:r>
              <a:rPr lang="fr-CH" dirty="0" smtClean="0"/>
              <a:t> </a:t>
            </a:r>
            <a:r>
              <a:rPr lang="fr-CH" dirty="0" err="1" smtClean="0"/>
              <a:t>historical</a:t>
            </a:r>
            <a:r>
              <a:rPr lang="fr-CH" dirty="0" smtClean="0"/>
              <a:t> background to </a:t>
            </a:r>
            <a:r>
              <a:rPr lang="fr-CH" dirty="0" err="1" smtClean="0"/>
              <a:t>evolution</a:t>
            </a:r>
            <a:r>
              <a:rPr lang="fr-CH" dirty="0" smtClean="0"/>
              <a:t> of </a:t>
            </a:r>
            <a:r>
              <a:rPr lang="fr-CH" dirty="0" err="1" smtClean="0"/>
              <a:t>morality</a:t>
            </a:r>
            <a:r>
              <a:rPr lang="fr-CH" dirty="0" smtClean="0"/>
              <a:t> – not </a:t>
            </a:r>
            <a:r>
              <a:rPr lang="fr-CH" dirty="0" err="1" smtClean="0"/>
              <a:t>universal</a:t>
            </a:r>
            <a:r>
              <a:rPr lang="fr-CH" dirty="0" smtClean="0"/>
              <a:t>, </a:t>
            </a:r>
            <a:r>
              <a:rPr lang="fr-CH" dirty="0" err="1" smtClean="0"/>
              <a:t>unchanging</a:t>
            </a:r>
            <a:endParaRPr lang="fr-CH" dirty="0" smtClean="0"/>
          </a:p>
          <a:p>
            <a:r>
              <a:rPr lang="fr-CH" dirty="0" err="1" smtClean="0"/>
              <a:t>Propping</a:t>
            </a:r>
            <a:r>
              <a:rPr lang="fr-CH" dirty="0" smtClean="0"/>
              <a:t> up the ‘good’ </a:t>
            </a:r>
            <a:r>
              <a:rPr lang="fr-CH" dirty="0" err="1" smtClean="0"/>
              <a:t>individual</a:t>
            </a:r>
            <a:r>
              <a:rPr lang="fr-CH" dirty="0" smtClean="0"/>
              <a:t> </a:t>
            </a:r>
            <a:r>
              <a:rPr lang="fr-CH" dirty="0" err="1" smtClean="0"/>
              <a:t>betrays</a:t>
            </a:r>
            <a:r>
              <a:rPr lang="fr-CH" dirty="0" smtClean="0"/>
              <a:t> the future + </a:t>
            </a:r>
            <a:r>
              <a:rPr lang="fr-CH" dirty="0" err="1" smtClean="0"/>
              <a:t>prevents</a:t>
            </a:r>
            <a:r>
              <a:rPr lang="fr-CH" dirty="0" smtClean="0"/>
              <a:t> </a:t>
            </a:r>
            <a:r>
              <a:rPr lang="fr-CH" dirty="0" err="1" smtClean="0"/>
              <a:t>humanity</a:t>
            </a:r>
            <a:r>
              <a:rPr lang="fr-CH" dirty="0" smtClean="0"/>
              <a:t> </a:t>
            </a:r>
            <a:r>
              <a:rPr lang="fr-CH" dirty="0" err="1" smtClean="0"/>
              <a:t>maximising</a:t>
            </a:r>
            <a:r>
              <a:rPr lang="fr-CH" dirty="0" smtClean="0"/>
              <a:t> </a:t>
            </a:r>
            <a:r>
              <a:rPr lang="fr-CH" dirty="0" err="1" smtClean="0"/>
              <a:t>potential</a:t>
            </a:r>
            <a:endParaRPr lang="fr-CH" dirty="0" smtClean="0"/>
          </a:p>
          <a:p>
            <a:r>
              <a:rPr lang="fr-CH" dirty="0" smtClean="0"/>
              <a:t>This danger to N </a:t>
            </a:r>
            <a:r>
              <a:rPr lang="fr-CH" dirty="0" err="1" smtClean="0"/>
              <a:t>is</a:t>
            </a:r>
            <a:r>
              <a:rPr lang="fr-CH" dirty="0" smtClean="0"/>
              <a:t> a call to </a:t>
            </a:r>
            <a:r>
              <a:rPr lang="fr-CH" dirty="0" err="1" smtClean="0"/>
              <a:t>arms</a:t>
            </a:r>
            <a:r>
              <a:rPr lang="fr-CH" dirty="0" smtClean="0"/>
              <a:t>, the </a:t>
            </a:r>
            <a:r>
              <a:rPr lang="fr-CH" dirty="0" err="1" smtClean="0"/>
              <a:t>catalyst</a:t>
            </a:r>
            <a:r>
              <a:rPr lang="fr-CH" dirty="0" smtClean="0"/>
              <a:t> </a:t>
            </a:r>
            <a:r>
              <a:rPr lang="fr-CH" dirty="0" err="1" smtClean="0"/>
              <a:t>needed</a:t>
            </a:r>
            <a:r>
              <a:rPr lang="fr-CH" dirty="0" smtClean="0"/>
              <a:t> for action and </a:t>
            </a:r>
            <a:r>
              <a:rPr lang="fr-CH" dirty="0" err="1" smtClean="0"/>
              <a:t>growth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2396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2064" y="609600"/>
            <a:ext cx="8301937" cy="774357"/>
          </a:xfrm>
        </p:spPr>
        <p:txBody>
          <a:bodyPr/>
          <a:lstStyle/>
          <a:p>
            <a:r>
              <a:rPr lang="fr-CH" dirty="0" smtClean="0"/>
              <a:t>Section 7-8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0746" y="1754659"/>
            <a:ext cx="11359977" cy="4514336"/>
          </a:xfrm>
        </p:spPr>
        <p:txBody>
          <a:bodyPr>
            <a:normAutofit/>
          </a:bodyPr>
          <a:lstStyle/>
          <a:p>
            <a:r>
              <a:rPr lang="fr-CH" dirty="0" err="1" smtClean="0"/>
              <a:t>Darwin’s</a:t>
            </a:r>
            <a:r>
              <a:rPr lang="fr-CH" dirty="0" smtClean="0"/>
              <a:t>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selection</a:t>
            </a:r>
            <a:r>
              <a:rPr lang="fr-CH" dirty="0" smtClean="0"/>
              <a:t> and </a:t>
            </a:r>
            <a:r>
              <a:rPr lang="fr-CH" dirty="0" err="1" smtClean="0"/>
              <a:t>theory</a:t>
            </a:r>
            <a:r>
              <a:rPr lang="fr-CH" dirty="0" smtClean="0"/>
              <a:t> on </a:t>
            </a:r>
            <a:r>
              <a:rPr lang="fr-CH" dirty="0" err="1" smtClean="0"/>
              <a:t>human</a:t>
            </a:r>
            <a:r>
              <a:rPr lang="fr-CH" dirty="0" smtClean="0"/>
              <a:t> </a:t>
            </a:r>
            <a:r>
              <a:rPr lang="fr-CH" dirty="0" err="1" smtClean="0"/>
              <a:t>evolution</a:t>
            </a:r>
            <a:r>
              <a:rPr lang="fr-CH" dirty="0" smtClean="0"/>
              <a:t> </a:t>
            </a:r>
            <a:r>
              <a:rPr lang="fr-CH" dirty="0" err="1" smtClean="0"/>
              <a:t>misunderstood</a:t>
            </a:r>
            <a:r>
              <a:rPr lang="fr-CH" dirty="0" smtClean="0"/>
              <a:t>, </a:t>
            </a:r>
            <a:r>
              <a:rPr lang="fr-CH" dirty="0" err="1" smtClean="0"/>
              <a:t>misrepresented</a:t>
            </a:r>
            <a:endParaRPr lang="fr-CH" dirty="0" smtClean="0"/>
          </a:p>
          <a:p>
            <a:r>
              <a:rPr lang="fr-CH" dirty="0" err="1" smtClean="0"/>
              <a:t>Human</a:t>
            </a:r>
            <a:r>
              <a:rPr lang="fr-CH" dirty="0" smtClean="0"/>
              <a:t> </a:t>
            </a:r>
            <a:r>
              <a:rPr lang="fr-CH" dirty="0" err="1" smtClean="0"/>
              <a:t>evolution</a:t>
            </a:r>
            <a:r>
              <a:rPr lang="fr-CH" dirty="0" smtClean="0"/>
              <a:t> not a </a:t>
            </a:r>
            <a:r>
              <a:rPr lang="fr-CH" dirty="0" err="1" smtClean="0"/>
              <a:t>process</a:t>
            </a:r>
            <a:r>
              <a:rPr lang="fr-CH" dirty="0" smtClean="0"/>
              <a:t> in </a:t>
            </a:r>
            <a:r>
              <a:rPr lang="fr-CH" dirty="0" err="1" smtClean="0"/>
              <a:t>which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politely</a:t>
            </a:r>
            <a:r>
              <a:rPr lang="fr-CH" dirty="0" smtClean="0"/>
              <a:t> </a:t>
            </a:r>
            <a:r>
              <a:rPr lang="fr-CH" dirty="0" err="1" smtClean="0"/>
              <a:t>link</a:t>
            </a:r>
            <a:r>
              <a:rPr lang="fr-CH" dirty="0" smtClean="0"/>
              <a:t> hand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brutish</a:t>
            </a:r>
            <a:r>
              <a:rPr lang="fr-CH" dirty="0" smtClean="0"/>
              <a:t> </a:t>
            </a:r>
            <a:r>
              <a:rPr lang="fr-CH" dirty="0" err="1" smtClean="0"/>
              <a:t>predecessors</a:t>
            </a:r>
            <a:endParaRPr lang="fr-CH" dirty="0" smtClean="0"/>
          </a:p>
          <a:p>
            <a:r>
              <a:rPr lang="fr-CH" dirty="0" err="1" smtClean="0"/>
              <a:t>Too</a:t>
            </a:r>
            <a:r>
              <a:rPr lang="fr-CH" dirty="0" smtClean="0"/>
              <a:t> </a:t>
            </a:r>
            <a:r>
              <a:rPr lang="fr-CH" dirty="0" err="1" smtClean="0"/>
              <a:t>placid</a:t>
            </a:r>
            <a:r>
              <a:rPr lang="fr-CH" dirty="0" smtClean="0"/>
              <a:t> an </a:t>
            </a:r>
            <a:r>
              <a:rPr lang="fr-CH" dirty="0" err="1" smtClean="0"/>
              <a:t>interpretation</a:t>
            </a:r>
            <a:endParaRPr lang="fr-CH" dirty="0" smtClean="0"/>
          </a:p>
          <a:p>
            <a:r>
              <a:rPr lang="fr-CH" dirty="0" err="1" smtClean="0"/>
              <a:t>Problems</a:t>
            </a:r>
            <a:r>
              <a:rPr lang="fr-CH" dirty="0" smtClean="0"/>
              <a:t> of ‘</a:t>
            </a:r>
            <a:r>
              <a:rPr lang="fr-CH" dirty="0" err="1" smtClean="0"/>
              <a:t>morality</a:t>
            </a:r>
            <a:r>
              <a:rPr lang="fr-CH" dirty="0" smtClean="0"/>
              <a:t>’ </a:t>
            </a:r>
            <a:r>
              <a:rPr lang="fr-CH" dirty="0" err="1" smtClean="0"/>
              <a:t>need</a:t>
            </a:r>
            <a:r>
              <a:rPr lang="fr-CH" dirty="0" smtClean="0"/>
              <a:t> </a:t>
            </a:r>
            <a:r>
              <a:rPr lang="fr-CH" dirty="0" err="1" smtClean="0"/>
              <a:t>examination</a:t>
            </a:r>
            <a:r>
              <a:rPr lang="fr-CH" dirty="0" smtClean="0"/>
              <a:t> and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taken</a:t>
            </a:r>
            <a:r>
              <a:rPr lang="fr-CH" dirty="0" smtClean="0"/>
              <a:t> </a:t>
            </a:r>
            <a:r>
              <a:rPr lang="fr-CH" dirty="0" err="1" smtClean="0"/>
              <a:t>seriously</a:t>
            </a:r>
            <a:r>
              <a:rPr lang="fr-CH" dirty="0" smtClean="0"/>
              <a:t>, and </a:t>
            </a:r>
            <a:r>
              <a:rPr lang="fr-CH" dirty="0" err="1" smtClean="0"/>
              <a:t>then</a:t>
            </a:r>
            <a:r>
              <a:rPr lang="fr-CH" dirty="0" smtClean="0"/>
              <a:t> </a:t>
            </a:r>
            <a:r>
              <a:rPr lang="fr-CH" dirty="0" err="1" smtClean="0"/>
              <a:t>cheerfully</a:t>
            </a:r>
            <a:r>
              <a:rPr lang="fr-CH" dirty="0" smtClean="0"/>
              <a:t> (!)</a:t>
            </a:r>
          </a:p>
          <a:p>
            <a:r>
              <a:rPr lang="fr-CH" dirty="0" err="1" smtClean="0"/>
              <a:t>Cheerfully</a:t>
            </a:r>
            <a:r>
              <a:rPr lang="fr-CH" dirty="0" smtClean="0"/>
              <a:t> </a:t>
            </a:r>
            <a:r>
              <a:rPr lang="fr-CH" dirty="0" err="1" smtClean="0"/>
              <a:t>again</a:t>
            </a:r>
            <a:r>
              <a:rPr lang="fr-CH" dirty="0" smtClean="0"/>
              <a:t> for N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signalling</a:t>
            </a:r>
            <a:r>
              <a:rPr lang="fr-CH" dirty="0" smtClean="0"/>
              <a:t> </a:t>
            </a:r>
            <a:r>
              <a:rPr lang="fr-CH" dirty="0" err="1" smtClean="0"/>
              <a:t>health</a:t>
            </a:r>
            <a:r>
              <a:rPr lang="fr-CH" dirty="0" smtClean="0"/>
              <a:t>, </a:t>
            </a:r>
            <a:r>
              <a:rPr lang="fr-CH" dirty="0" err="1" smtClean="0"/>
              <a:t>vitality</a:t>
            </a:r>
            <a:r>
              <a:rPr lang="fr-CH" dirty="0" smtClean="0"/>
              <a:t> – as </a:t>
            </a:r>
            <a:r>
              <a:rPr lang="fr-CH" dirty="0" err="1" smtClean="0"/>
              <a:t>opposed</a:t>
            </a:r>
            <a:r>
              <a:rPr lang="fr-CH" dirty="0" smtClean="0"/>
              <a:t> to </a:t>
            </a:r>
            <a:r>
              <a:rPr lang="fr-CH" dirty="0" err="1" smtClean="0"/>
              <a:t>gloom</a:t>
            </a:r>
            <a:r>
              <a:rPr lang="fr-CH" dirty="0" smtClean="0"/>
              <a:t>, </a:t>
            </a:r>
            <a:r>
              <a:rPr lang="fr-CH" dirty="0" err="1" smtClean="0"/>
              <a:t>despondence</a:t>
            </a:r>
            <a:r>
              <a:rPr lang="fr-CH" dirty="0" smtClean="0"/>
              <a:t>, </a:t>
            </a:r>
            <a:r>
              <a:rPr lang="fr-CH" dirty="0" err="1" smtClean="0"/>
              <a:t>ill</a:t>
            </a:r>
            <a:r>
              <a:rPr lang="fr-CH" dirty="0" smtClean="0"/>
              <a:t> </a:t>
            </a:r>
            <a:r>
              <a:rPr lang="fr-CH" dirty="0" err="1" smtClean="0"/>
              <a:t>health</a:t>
            </a:r>
            <a:endParaRPr lang="fr-CH" dirty="0" smtClean="0"/>
          </a:p>
          <a:p>
            <a:r>
              <a:rPr lang="fr-CH" dirty="0" err="1" smtClean="0"/>
              <a:t>Dealing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issues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make</a:t>
            </a:r>
            <a:r>
              <a:rPr lang="fr-CH" dirty="0" smtClean="0"/>
              <a:t> us </a:t>
            </a:r>
            <a:r>
              <a:rPr lang="fr-CH" dirty="0" err="1" smtClean="0"/>
              <a:t>strong</a:t>
            </a:r>
            <a:r>
              <a:rPr lang="fr-CH" dirty="0" smtClean="0"/>
              <a:t> </a:t>
            </a:r>
            <a:r>
              <a:rPr lang="fr-CH" dirty="0" err="1" smtClean="0"/>
              <a:t>again</a:t>
            </a:r>
            <a:r>
              <a:rPr lang="fr-CH" dirty="0" smtClean="0"/>
              <a:t>, </a:t>
            </a:r>
            <a:r>
              <a:rPr lang="fr-CH" dirty="0" err="1" smtClean="0"/>
              <a:t>allow</a:t>
            </a:r>
            <a:r>
              <a:rPr lang="fr-CH" dirty="0" smtClean="0"/>
              <a:t> for </a:t>
            </a:r>
            <a:r>
              <a:rPr lang="fr-CH" dirty="0" err="1" smtClean="0"/>
              <a:t>progress</a:t>
            </a:r>
            <a:r>
              <a:rPr lang="fr-CH" dirty="0" smtClean="0"/>
              <a:t>, positive </a:t>
            </a:r>
            <a:r>
              <a:rPr lang="fr-CH" dirty="0" err="1" smtClean="0"/>
              <a:t>response</a:t>
            </a:r>
            <a:r>
              <a:rPr lang="fr-CH" dirty="0" smtClean="0"/>
              <a:t> to </a:t>
            </a:r>
            <a:r>
              <a:rPr lang="fr-CH" dirty="0" err="1" smtClean="0"/>
              <a:t>death</a:t>
            </a:r>
            <a:r>
              <a:rPr lang="fr-CH" dirty="0" smtClean="0"/>
              <a:t> of </a:t>
            </a:r>
            <a:r>
              <a:rPr lang="fr-CH" dirty="0" err="1" smtClean="0"/>
              <a:t>God</a:t>
            </a:r>
            <a:endParaRPr lang="fr-CH" dirty="0" smtClean="0"/>
          </a:p>
          <a:p>
            <a:r>
              <a:rPr lang="fr-CH" dirty="0" smtClean="0"/>
              <a:t>Our </a:t>
            </a:r>
            <a:r>
              <a:rPr lang="fr-CH" dirty="0" err="1" smtClean="0"/>
              <a:t>reward</a:t>
            </a:r>
            <a:r>
              <a:rPr lang="fr-CH" dirty="0" smtClean="0"/>
              <a:t>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a recognition </a:t>
            </a:r>
            <a:r>
              <a:rPr lang="fr-CH" dirty="0" err="1" smtClean="0"/>
              <a:t>our</a:t>
            </a:r>
            <a:r>
              <a:rPr lang="fr-CH" dirty="0" smtClean="0"/>
              <a:t> </a:t>
            </a:r>
            <a:r>
              <a:rPr lang="fr-CH" dirty="0" err="1" smtClean="0"/>
              <a:t>morality</a:t>
            </a:r>
            <a:r>
              <a:rPr lang="fr-CH" dirty="0" smtClean="0"/>
              <a:t> </a:t>
            </a:r>
            <a:r>
              <a:rPr lang="fr-CH" dirty="0" err="1" smtClean="0"/>
              <a:t>just</a:t>
            </a:r>
            <a:r>
              <a:rPr lang="fr-CH" dirty="0" smtClean="0"/>
              <a:t> a </a:t>
            </a:r>
            <a:r>
              <a:rPr lang="fr-CH" dirty="0" err="1" smtClean="0"/>
              <a:t>finite</a:t>
            </a:r>
            <a:r>
              <a:rPr lang="fr-CH" dirty="0" smtClean="0"/>
              <a:t> </a:t>
            </a:r>
            <a:r>
              <a:rPr lang="fr-CH" dirty="0" err="1" smtClean="0"/>
              <a:t>act</a:t>
            </a:r>
            <a:r>
              <a:rPr lang="fr-CH" dirty="0" smtClean="0"/>
              <a:t> </a:t>
            </a:r>
            <a:r>
              <a:rPr lang="fr-CH" dirty="0" err="1" smtClean="0"/>
              <a:t>within</a:t>
            </a:r>
            <a:r>
              <a:rPr lang="fr-CH" dirty="0" smtClean="0"/>
              <a:t> </a:t>
            </a:r>
            <a:r>
              <a:rPr lang="fr-CH" dirty="0" err="1" smtClean="0"/>
              <a:t>larger</a:t>
            </a:r>
            <a:r>
              <a:rPr lang="fr-CH" dirty="0" smtClean="0"/>
              <a:t> </a:t>
            </a:r>
            <a:r>
              <a:rPr lang="fr-CH" dirty="0" err="1" smtClean="0"/>
              <a:t>drama</a:t>
            </a:r>
            <a:r>
              <a:rPr lang="fr-CH" dirty="0" smtClean="0"/>
              <a:t> of </a:t>
            </a:r>
            <a:r>
              <a:rPr lang="fr-CH" dirty="0" err="1" smtClean="0"/>
              <a:t>humanity</a:t>
            </a:r>
            <a:endParaRPr lang="fr-CH" dirty="0" smtClean="0"/>
          </a:p>
          <a:p>
            <a:endParaRPr lang="fr-CH" dirty="0"/>
          </a:p>
          <a:p>
            <a:r>
              <a:rPr lang="fr-CH" dirty="0" err="1" smtClean="0"/>
              <a:t>However</a:t>
            </a:r>
            <a:r>
              <a:rPr lang="fr-CH" dirty="0" smtClean="0"/>
              <a:t>, N </a:t>
            </a:r>
            <a:r>
              <a:rPr lang="fr-CH" dirty="0" err="1" smtClean="0"/>
              <a:t>cannot</a:t>
            </a:r>
            <a:r>
              <a:rPr lang="fr-CH" dirty="0" smtClean="0"/>
              <a:t> </a:t>
            </a:r>
            <a:r>
              <a:rPr lang="fr-CH" dirty="0" err="1" smtClean="0"/>
              <a:t>bear</a:t>
            </a:r>
            <a:r>
              <a:rPr lang="fr-CH" dirty="0" smtClean="0"/>
              <a:t> </a:t>
            </a:r>
            <a:r>
              <a:rPr lang="fr-CH" dirty="0" err="1" smtClean="0"/>
              <a:t>any</a:t>
            </a:r>
            <a:r>
              <a:rPr lang="fr-CH" dirty="0" smtClean="0"/>
              <a:t> </a:t>
            </a:r>
            <a:r>
              <a:rPr lang="fr-CH" dirty="0" err="1" smtClean="0"/>
              <a:t>responsibility</a:t>
            </a:r>
            <a:r>
              <a:rPr lang="fr-CH" dirty="0" smtClean="0"/>
              <a:t> for an </a:t>
            </a:r>
            <a:r>
              <a:rPr lang="fr-CH" dirty="0" err="1" smtClean="0"/>
              <a:t>inability</a:t>
            </a:r>
            <a:r>
              <a:rPr lang="fr-CH" dirty="0" smtClean="0"/>
              <a:t> of </a:t>
            </a:r>
            <a:r>
              <a:rPr lang="fr-CH" dirty="0" err="1" smtClean="0"/>
              <a:t>readers</a:t>
            </a:r>
            <a:r>
              <a:rPr lang="fr-CH" dirty="0" smtClean="0"/>
              <a:t> to </a:t>
            </a:r>
            <a:r>
              <a:rPr lang="fr-CH" dirty="0" err="1" smtClean="0"/>
              <a:t>understand</a:t>
            </a:r>
            <a:r>
              <a:rPr lang="fr-CH" dirty="0" smtClean="0"/>
              <a:t>…</a:t>
            </a:r>
          </a:p>
          <a:p>
            <a:r>
              <a:rPr lang="fr-CH" dirty="0" smtClean="0"/>
              <a:t>He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still</a:t>
            </a:r>
            <a:r>
              <a:rPr lang="fr-CH" dirty="0" smtClean="0"/>
              <a:t> the champion of </a:t>
            </a:r>
            <a:r>
              <a:rPr lang="fr-CH" dirty="0" err="1" smtClean="0"/>
              <a:t>individual</a:t>
            </a:r>
            <a:r>
              <a:rPr lang="fr-CH" dirty="0" smtClean="0"/>
              <a:t> </a:t>
            </a:r>
            <a:r>
              <a:rPr lang="fr-CH" dirty="0" err="1" smtClean="0"/>
              <a:t>after</a:t>
            </a:r>
            <a:r>
              <a:rPr lang="fr-CH" dirty="0" smtClean="0"/>
              <a:t> all</a:t>
            </a:r>
          </a:p>
          <a:p>
            <a:r>
              <a:rPr lang="fr-CH" dirty="0" err="1" smtClean="0"/>
              <a:t>Those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do </a:t>
            </a:r>
            <a:r>
              <a:rPr lang="fr-CH" dirty="0" err="1" smtClean="0"/>
              <a:t>understand</a:t>
            </a:r>
            <a:r>
              <a:rPr lang="fr-CH" dirty="0" smtClean="0"/>
              <a:t>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ones</a:t>
            </a:r>
            <a:r>
              <a:rPr lang="fr-CH" dirty="0" smtClean="0"/>
              <a:t> </a:t>
            </a:r>
            <a:r>
              <a:rPr lang="fr-CH" dirty="0" err="1" smtClean="0"/>
              <a:t>who</a:t>
            </a:r>
            <a:r>
              <a:rPr lang="fr-CH" dirty="0" smtClean="0"/>
              <a:t> have </a:t>
            </a:r>
            <a:r>
              <a:rPr lang="fr-CH" dirty="0" err="1" smtClean="0"/>
              <a:t>read</a:t>
            </a:r>
            <a:r>
              <a:rPr lang="fr-CH" dirty="0" smtClean="0"/>
              <a:t> </a:t>
            </a:r>
            <a:r>
              <a:rPr lang="fr-CH" dirty="0" err="1" smtClean="0"/>
              <a:t>previous</a:t>
            </a:r>
            <a:r>
              <a:rPr lang="fr-CH" dirty="0" smtClean="0"/>
              <a:t> </a:t>
            </a:r>
            <a:r>
              <a:rPr lang="fr-CH" dirty="0" err="1" smtClean="0"/>
              <a:t>works</a:t>
            </a:r>
            <a:r>
              <a:rPr lang="fr-CH" dirty="0" smtClean="0"/>
              <a:t> – </a:t>
            </a:r>
            <a:r>
              <a:rPr lang="fr-CH" dirty="0" err="1" smtClean="0"/>
              <a:t>these</a:t>
            </a:r>
            <a:r>
              <a:rPr lang="fr-CH" dirty="0" smtClean="0"/>
              <a:t> are the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train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18037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7993" y="601362"/>
            <a:ext cx="8596668" cy="807308"/>
          </a:xfrm>
        </p:spPr>
        <p:txBody>
          <a:bodyPr/>
          <a:lstStyle/>
          <a:p>
            <a:r>
              <a:rPr lang="fr-CH" dirty="0" err="1" smtClean="0"/>
              <a:t>Study</a:t>
            </a:r>
            <a:r>
              <a:rPr lang="fr-CH" dirty="0" smtClean="0"/>
              <a:t> Questions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762897"/>
            <a:ext cx="10641455" cy="427846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fr-CH" dirty="0" err="1" smtClean="0"/>
              <a:t>What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the nature of </a:t>
            </a:r>
            <a:r>
              <a:rPr lang="fr-CH" dirty="0" err="1" smtClean="0"/>
              <a:t>we</a:t>
            </a:r>
            <a:r>
              <a:rPr lang="fr-CH" dirty="0" smtClean="0"/>
              <a:t> to </a:t>
            </a:r>
            <a:r>
              <a:rPr lang="fr-CH" dirty="0" err="1" smtClean="0"/>
              <a:t>which</a:t>
            </a:r>
            <a:r>
              <a:rPr lang="fr-CH" dirty="0" smtClean="0"/>
              <a:t> Nietzsche </a:t>
            </a:r>
            <a:r>
              <a:rPr lang="fr-CH" dirty="0" err="1" smtClean="0"/>
              <a:t>addresses</a:t>
            </a:r>
            <a:r>
              <a:rPr lang="fr-CH" dirty="0" smtClean="0"/>
              <a:t> </a:t>
            </a:r>
            <a:r>
              <a:rPr lang="fr-CH" dirty="0" err="1" smtClean="0"/>
              <a:t>himself</a:t>
            </a:r>
            <a:r>
              <a:rPr lang="fr-CH" dirty="0" smtClean="0"/>
              <a:t> in the </a:t>
            </a:r>
            <a:r>
              <a:rPr lang="fr-CH" dirty="0" err="1" smtClean="0"/>
              <a:t>Preface</a:t>
            </a:r>
            <a:r>
              <a:rPr lang="fr-CH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fr-CH" dirty="0" err="1" smtClean="0"/>
              <a:t>What</a:t>
            </a:r>
            <a:r>
              <a:rPr lang="fr-CH" dirty="0" smtClean="0"/>
              <a:t> new </a:t>
            </a:r>
            <a:r>
              <a:rPr lang="fr-CH" dirty="0" err="1" smtClean="0"/>
              <a:t>demand</a:t>
            </a:r>
            <a:r>
              <a:rPr lang="fr-CH" dirty="0" smtClean="0"/>
              <a:t> </a:t>
            </a:r>
            <a:r>
              <a:rPr lang="fr-CH" dirty="0" err="1" smtClean="0"/>
              <a:t>eventually</a:t>
            </a:r>
            <a:r>
              <a:rPr lang="fr-CH" dirty="0" smtClean="0"/>
              <a:t> </a:t>
            </a:r>
            <a:r>
              <a:rPr lang="fr-CH" dirty="0" err="1" smtClean="0"/>
              <a:t>became</a:t>
            </a:r>
            <a:r>
              <a:rPr lang="fr-CH" dirty="0" smtClean="0"/>
              <a:t> more audible as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investigated</a:t>
            </a:r>
            <a:r>
              <a:rPr lang="fr-CH" dirty="0" smtClean="0"/>
              <a:t> the nature of </a:t>
            </a:r>
            <a:r>
              <a:rPr lang="fr-CH" dirty="0" err="1" smtClean="0"/>
              <a:t>morality</a:t>
            </a:r>
            <a:r>
              <a:rPr lang="fr-CH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fr-CH" dirty="0" err="1" smtClean="0"/>
              <a:t>Why</a:t>
            </a:r>
            <a:r>
              <a:rPr lang="fr-CH" dirty="0" smtClean="0"/>
              <a:t> </a:t>
            </a:r>
            <a:r>
              <a:rPr lang="fr-CH" dirty="0" err="1" smtClean="0"/>
              <a:t>would</a:t>
            </a:r>
            <a:r>
              <a:rPr lang="fr-CH" dirty="0" smtClean="0"/>
              <a:t> N </a:t>
            </a:r>
            <a:r>
              <a:rPr lang="fr-CH" dirty="0" err="1" smtClean="0"/>
              <a:t>consider</a:t>
            </a:r>
            <a:r>
              <a:rPr lang="fr-CH" dirty="0" smtClean="0"/>
              <a:t> </a:t>
            </a:r>
            <a:r>
              <a:rPr lang="fr-CH" dirty="0" err="1" smtClean="0"/>
              <a:t>morality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the danger of dangers?</a:t>
            </a:r>
          </a:p>
          <a:p>
            <a:pPr>
              <a:buFont typeface="+mj-lt"/>
              <a:buAutoNum type="arabicPeriod"/>
            </a:pPr>
            <a:r>
              <a:rPr lang="fr-CH" dirty="0" err="1" smtClean="0"/>
              <a:t>Why</a:t>
            </a:r>
            <a:r>
              <a:rPr lang="fr-CH" dirty="0" smtClean="0"/>
              <a:t> </a:t>
            </a:r>
            <a:r>
              <a:rPr lang="fr-CH" dirty="0" err="1" smtClean="0"/>
              <a:t>does</a:t>
            </a:r>
            <a:r>
              <a:rPr lang="fr-CH" dirty="0" smtClean="0"/>
              <a:t> N </a:t>
            </a:r>
            <a:r>
              <a:rPr lang="fr-CH" dirty="0" err="1" smtClean="0"/>
              <a:t>take</a:t>
            </a:r>
            <a:r>
              <a:rPr lang="fr-CH" dirty="0" smtClean="0"/>
              <a:t>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seriously</a:t>
            </a:r>
            <a:r>
              <a:rPr lang="fr-CH" dirty="0" smtClean="0"/>
              <a:t> the </a:t>
            </a:r>
            <a:r>
              <a:rPr lang="fr-CH" dirty="0" err="1" smtClean="0"/>
              <a:t>problems</a:t>
            </a:r>
            <a:r>
              <a:rPr lang="fr-CH" dirty="0" smtClean="0"/>
              <a:t> of </a:t>
            </a:r>
            <a:r>
              <a:rPr lang="fr-CH" dirty="0" err="1" smtClean="0"/>
              <a:t>morality</a:t>
            </a:r>
            <a:r>
              <a:rPr lang="fr-CH" dirty="0" smtClean="0"/>
              <a:t>?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72924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</TotalTime>
  <Words>652</Words>
  <Application>Microsoft Macintosh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Trebuchet MS</vt:lpstr>
      <vt:lpstr>Wingdings 3</vt:lpstr>
      <vt:lpstr>Arial</vt:lpstr>
      <vt:lpstr>Facette</vt:lpstr>
      <vt:lpstr>Friedrich Nietzsche Genealogy of Morals (1887)</vt:lpstr>
      <vt:lpstr>Section 1</vt:lpstr>
      <vt:lpstr>Key Points</vt:lpstr>
      <vt:lpstr>Section 2-3-4</vt:lpstr>
      <vt:lpstr>Section 5-6</vt:lpstr>
      <vt:lpstr>Section 7-8</vt:lpstr>
      <vt:lpstr>Study Questions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Nietzsche - GOM</dc:title>
  <dc:creator>James Cormick</dc:creator>
  <cp:lastModifiedBy>James Cormick</cp:lastModifiedBy>
  <cp:revision>12</cp:revision>
  <cp:lastPrinted>2019-03-20T08:50:28Z</cp:lastPrinted>
  <dcterms:created xsi:type="dcterms:W3CDTF">2017-05-02T11:11:11Z</dcterms:created>
  <dcterms:modified xsi:type="dcterms:W3CDTF">2019-03-20T10:44:50Z</dcterms:modified>
</cp:coreProperties>
</file>