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0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119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3"/>
    <p:restoredTop sz="92466"/>
  </p:normalViewPr>
  <p:slideViewPr>
    <p:cSldViewPr snapToGrid="0" snapToObjects="1">
      <p:cViewPr varScale="1">
        <p:scale>
          <a:sx n="118" d="100"/>
          <a:sy n="118" d="100"/>
        </p:scale>
        <p:origin x="86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6353C-0489-48E5-BA99-FF04B1C15BB9}" type="datetimeFigureOut">
              <a:rPr lang="fr-CH" smtClean="0"/>
              <a:t>27.04.18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82315-88FA-4804-B275-B7459EE8EDC2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96576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t>4/27/18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t>4/27/18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4/27/18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pPr/>
              <a:t>4/27/18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6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6051" y="1871077"/>
            <a:ext cx="9902946" cy="2541431"/>
          </a:xfrm>
        </p:spPr>
        <p:txBody>
          <a:bodyPr/>
          <a:lstStyle/>
          <a:p>
            <a:r>
              <a:rPr lang="en-US" smtClean="0"/>
              <a:t>Genealogy of Morals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Essay I </a:t>
            </a:r>
            <a:r>
              <a:rPr lang="mr-IN" dirty="0" smtClean="0"/>
              <a:t>–</a:t>
            </a:r>
            <a:r>
              <a:rPr lang="en-US" dirty="0" smtClean="0"/>
              <a:t> On good and 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3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90" y="642594"/>
            <a:ext cx="10590810" cy="1371600"/>
          </a:xfrm>
        </p:spPr>
        <p:txBody>
          <a:bodyPr/>
          <a:lstStyle/>
          <a:p>
            <a:r>
              <a:rPr lang="en-US" b="1" dirty="0" smtClean="0"/>
              <a:t>Section 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90" y="2103120"/>
            <a:ext cx="11174680" cy="3931920"/>
          </a:xfrm>
        </p:spPr>
        <p:txBody>
          <a:bodyPr/>
          <a:lstStyle/>
          <a:p>
            <a:r>
              <a:rPr lang="en-US" dirty="0" smtClean="0"/>
              <a:t>‘Interlude where N addresses fictional character or free spirit </a:t>
            </a:r>
            <a:r>
              <a:rPr lang="mr-IN" dirty="0" smtClean="0"/>
              <a:t>–</a:t>
            </a:r>
            <a:r>
              <a:rPr lang="en-US" dirty="0" smtClean="0"/>
              <a:t> a possible reader, student?</a:t>
            </a:r>
          </a:p>
          <a:p>
            <a:r>
              <a:rPr lang="en-US" dirty="0" smtClean="0"/>
              <a:t>Gets the reader onside and agreeing with his statements and finding so far</a:t>
            </a:r>
          </a:p>
          <a:p>
            <a:r>
              <a:rPr lang="en-US" dirty="0" smtClean="0"/>
              <a:t>BUT then proceeds to get this reader to start questioning whether these are in fact right</a:t>
            </a:r>
          </a:p>
          <a:p>
            <a:r>
              <a:rPr lang="en-US" dirty="0" smtClean="0"/>
              <a:t>What N then uncovers is the inherent prejudices within this reader which is causing him to doubt</a:t>
            </a:r>
          </a:p>
          <a:p>
            <a:r>
              <a:rPr lang="en-US" dirty="0" smtClean="0"/>
              <a:t>Prejudices such as embedded love of democracy need to be outed</a:t>
            </a:r>
          </a:p>
          <a:p>
            <a:r>
              <a:rPr lang="en-US" dirty="0" smtClean="0"/>
              <a:t>Only with this increased self-awareness can the reader truly access GOM and its mission</a:t>
            </a:r>
            <a:r>
              <a:rPr lang="mr-IN" dirty="0" smtClean="0"/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8000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642594"/>
            <a:ext cx="10614561" cy="1371600"/>
          </a:xfrm>
        </p:spPr>
        <p:txBody>
          <a:bodyPr/>
          <a:lstStyle/>
          <a:p>
            <a:r>
              <a:rPr lang="en-US" b="1" dirty="0" smtClean="0"/>
              <a:t>Section 10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38" y="2103120"/>
            <a:ext cx="11305310" cy="4440184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</a:t>
            </a:r>
            <a:r>
              <a:rPr lang="en-US" b="1" dirty="0" smtClean="0"/>
              <a:t>‘The Slave Revolt in Morality begins when </a:t>
            </a:r>
            <a:r>
              <a:rPr lang="en-US" b="1" i="1" dirty="0" err="1" smtClean="0"/>
              <a:t>ressentiment</a:t>
            </a:r>
            <a:r>
              <a:rPr lang="en-US" b="1" i="1" dirty="0" smtClean="0"/>
              <a:t> </a:t>
            </a:r>
            <a:r>
              <a:rPr lang="en-US" b="1" dirty="0" smtClean="0"/>
              <a:t>itself becomes creative and gives 	birth to values; the </a:t>
            </a:r>
            <a:r>
              <a:rPr lang="en-US" b="1" i="1" dirty="0" err="1" smtClean="0"/>
              <a:t>ressentiment</a:t>
            </a:r>
            <a:r>
              <a:rPr lang="en-US" b="1" i="1" dirty="0" smtClean="0"/>
              <a:t> </a:t>
            </a:r>
            <a:r>
              <a:rPr lang="en-US" b="1" dirty="0" smtClean="0"/>
              <a:t>of natures that are denied</a:t>
            </a:r>
            <a:r>
              <a:rPr lang="mr-IN" b="1" dirty="0" smtClean="0"/>
              <a:t>…</a:t>
            </a:r>
            <a:r>
              <a:rPr lang="fr-CH" b="1" dirty="0" smtClean="0"/>
              <a:t>and </a:t>
            </a:r>
            <a:r>
              <a:rPr lang="fr-CH" b="1" dirty="0" err="1" smtClean="0"/>
              <a:t>compensate</a:t>
            </a:r>
            <a:r>
              <a:rPr lang="fr-CH" b="1" dirty="0" smtClean="0"/>
              <a:t> </a:t>
            </a:r>
            <a:r>
              <a:rPr lang="fr-CH" b="1" dirty="0" err="1" smtClean="0"/>
              <a:t>themselves</a:t>
            </a:r>
            <a:r>
              <a:rPr lang="fr-CH" b="1" dirty="0" smtClean="0"/>
              <a:t> 	</a:t>
            </a:r>
            <a:r>
              <a:rPr lang="fr-CH" b="1" dirty="0" err="1" smtClean="0"/>
              <a:t>with</a:t>
            </a:r>
            <a:r>
              <a:rPr lang="fr-CH" b="1" dirty="0" smtClean="0"/>
              <a:t> an </a:t>
            </a:r>
            <a:r>
              <a:rPr lang="fr-CH" b="1" dirty="0" err="1" smtClean="0"/>
              <a:t>imaginary</a:t>
            </a:r>
            <a:r>
              <a:rPr lang="fr-CH" b="1" dirty="0" smtClean="0"/>
              <a:t> </a:t>
            </a:r>
            <a:r>
              <a:rPr lang="fr-CH" b="1" dirty="0" err="1" smtClean="0"/>
              <a:t>revenge</a:t>
            </a:r>
            <a:r>
              <a:rPr lang="fr-CH" b="1" dirty="0" smtClean="0"/>
              <a:t>’ </a:t>
            </a:r>
            <a:r>
              <a:rPr lang="fr-CH" dirty="0" smtClean="0"/>
              <a:t>(</a:t>
            </a:r>
            <a:r>
              <a:rPr lang="fr-CH" dirty="0" err="1" smtClean="0"/>
              <a:t>See</a:t>
            </a:r>
            <a:r>
              <a:rPr lang="fr-CH" dirty="0" smtClean="0"/>
              <a:t> Section 7)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H" i="1" dirty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smtClean="0"/>
              <a:t>SRM </a:t>
            </a:r>
            <a:r>
              <a:rPr lang="fr-CH" dirty="0" err="1" smtClean="0"/>
              <a:t>succeeds</a:t>
            </a:r>
            <a:r>
              <a:rPr lang="fr-CH" dirty="0" smtClean="0"/>
              <a:t> </a:t>
            </a:r>
            <a:r>
              <a:rPr lang="fr-CH" dirty="0" err="1" smtClean="0"/>
              <a:t>because</a:t>
            </a:r>
            <a:r>
              <a:rPr lang="fr-CH" dirty="0" smtClean="0"/>
              <a:t> the </a:t>
            </a:r>
            <a:r>
              <a:rPr lang="fr-CH" dirty="0" err="1" smtClean="0"/>
              <a:t>newborn</a:t>
            </a:r>
            <a:r>
              <a:rPr lang="fr-CH" dirty="0" smtClean="0"/>
              <a:t> values </a:t>
            </a:r>
            <a:r>
              <a:rPr lang="fr-CH" dirty="0" err="1" smtClean="0"/>
              <a:t>become</a:t>
            </a:r>
            <a:r>
              <a:rPr lang="fr-CH" dirty="0" smtClean="0"/>
              <a:t> </a:t>
            </a:r>
            <a:r>
              <a:rPr lang="fr-CH" dirty="0" err="1" smtClean="0"/>
              <a:t>embodied</a:t>
            </a:r>
            <a:r>
              <a:rPr lang="fr-CH" dirty="0" smtClean="0"/>
              <a:t> in slaves </a:t>
            </a:r>
            <a:r>
              <a:rPr lang="fr-CH" dirty="0" err="1" smtClean="0"/>
              <a:t>themselves</a:t>
            </a:r>
            <a:r>
              <a:rPr lang="fr-CH" dirty="0" smtClean="0"/>
              <a:t>, not </a:t>
            </a:r>
            <a:r>
              <a:rPr lang="fr-CH" dirty="0" err="1" smtClean="0"/>
              <a:t>just</a:t>
            </a:r>
            <a:r>
              <a:rPr lang="fr-CH" dirty="0" smtClean="0"/>
              <a:t> Ps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smtClean="0"/>
              <a:t>How?  </a:t>
            </a:r>
            <a:r>
              <a:rPr lang="fr-CH" dirty="0" err="1" smtClean="0"/>
              <a:t>Priest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responsible</a:t>
            </a:r>
            <a:r>
              <a:rPr lang="fr-CH" dirty="0" smtClean="0"/>
              <a:t> for </a:t>
            </a:r>
            <a:r>
              <a:rPr lang="fr-CH" dirty="0" err="1" smtClean="0"/>
              <a:t>impregnating</a:t>
            </a:r>
            <a:r>
              <a:rPr lang="fr-CH" dirty="0" smtClean="0"/>
              <a:t> the slaves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these</a:t>
            </a:r>
            <a:r>
              <a:rPr lang="fr-CH" dirty="0" smtClean="0"/>
              <a:t> values of </a:t>
            </a:r>
            <a:r>
              <a:rPr lang="fr-CH" i="1" dirty="0" smtClean="0"/>
              <a:t>ressentiment 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err="1" smtClean="0"/>
              <a:t>These</a:t>
            </a:r>
            <a:r>
              <a:rPr lang="fr-CH" dirty="0" smtClean="0"/>
              <a:t> </a:t>
            </a:r>
            <a:r>
              <a:rPr lang="fr-CH" dirty="0" err="1" smtClean="0"/>
              <a:t>ascetic</a:t>
            </a:r>
            <a:r>
              <a:rPr lang="fr-CH" dirty="0" smtClean="0"/>
              <a:t> </a:t>
            </a:r>
            <a:r>
              <a:rPr lang="fr-CH" dirty="0" err="1" smtClean="0"/>
              <a:t>Priests</a:t>
            </a:r>
            <a:r>
              <a:rPr lang="fr-CH" dirty="0" smtClean="0"/>
              <a:t> </a:t>
            </a:r>
            <a:r>
              <a:rPr lang="fr-CH" dirty="0" err="1" smtClean="0"/>
              <a:t>aren’t</a:t>
            </a:r>
            <a:r>
              <a:rPr lang="fr-CH" dirty="0" smtClean="0"/>
              <a:t> </a:t>
            </a:r>
            <a:r>
              <a:rPr lang="fr-CH" dirty="0" err="1" smtClean="0"/>
              <a:t>mentioned</a:t>
            </a:r>
            <a:r>
              <a:rPr lang="fr-CH" dirty="0" smtClean="0"/>
              <a:t> </a:t>
            </a:r>
            <a:r>
              <a:rPr lang="fr-CH" dirty="0" err="1" smtClean="0"/>
              <a:t>directly</a:t>
            </a:r>
            <a:r>
              <a:rPr lang="fr-CH" dirty="0" smtClean="0"/>
              <a:t> by N, but </a:t>
            </a:r>
            <a:r>
              <a:rPr lang="fr-CH" dirty="0" err="1" smtClean="0"/>
              <a:t>implied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b="1" dirty="0" smtClean="0"/>
              <a:t>impotent, cultural values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err="1" smtClean="0"/>
              <a:t>Now</a:t>
            </a:r>
            <a:r>
              <a:rPr lang="fr-CH" dirty="0" smtClean="0"/>
              <a:t> N </a:t>
            </a:r>
            <a:r>
              <a:rPr lang="fr-CH" dirty="0" err="1" smtClean="0"/>
              <a:t>distinguishes</a:t>
            </a:r>
            <a:r>
              <a:rPr lang="fr-CH" dirty="0" smtClean="0"/>
              <a:t> </a:t>
            </a:r>
            <a:r>
              <a:rPr lang="fr-CH" dirty="0" err="1" smtClean="0"/>
              <a:t>clearly</a:t>
            </a:r>
            <a:r>
              <a:rPr lang="fr-CH" dirty="0" smtClean="0"/>
              <a:t> b/w Noble + Slave </a:t>
            </a:r>
            <a:r>
              <a:rPr lang="fr-CH" dirty="0" err="1" smtClean="0"/>
              <a:t>Morality</a:t>
            </a:r>
            <a:r>
              <a:rPr lang="fr-CH" dirty="0" smtClean="0"/>
              <a:t> </a:t>
            </a:r>
            <a:r>
              <a:rPr lang="fr-CH" dirty="0" err="1" smtClean="0"/>
              <a:t>using</a:t>
            </a:r>
            <a:r>
              <a:rPr lang="fr-CH" dirty="0" smtClean="0"/>
              <a:t> modes of </a:t>
            </a:r>
            <a:r>
              <a:rPr lang="fr-CH" dirty="0" err="1" smtClean="0"/>
              <a:t>valuation</a:t>
            </a:r>
            <a:r>
              <a:rPr lang="fr-CH" dirty="0" smtClean="0"/>
              <a:t> </a:t>
            </a:r>
            <a:r>
              <a:rPr lang="fr-CH" dirty="0" err="1" smtClean="0"/>
              <a:t>each</a:t>
            </a:r>
            <a:r>
              <a:rPr lang="fr-CH" dirty="0" smtClean="0"/>
              <a:t> M </a:t>
            </a:r>
            <a:r>
              <a:rPr lang="fr-CH" dirty="0" err="1" smtClean="0"/>
              <a:t>based</a:t>
            </a:r>
            <a:r>
              <a:rPr lang="fr-CH" dirty="0" smtClean="0"/>
              <a:t> on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b="1" dirty="0" err="1" smtClean="0"/>
              <a:t>Triumphant</a:t>
            </a:r>
            <a:r>
              <a:rPr lang="fr-CH" b="1" dirty="0" smtClean="0"/>
              <a:t> affirmation of </a:t>
            </a:r>
            <a:r>
              <a:rPr lang="fr-CH" b="1" dirty="0" err="1" smtClean="0"/>
              <a:t>itself</a:t>
            </a:r>
            <a:r>
              <a:rPr lang="fr-CH" b="1" dirty="0" smtClean="0"/>
              <a:t> </a:t>
            </a:r>
            <a:r>
              <a:rPr lang="fr-CH" dirty="0" smtClean="0"/>
              <a:t>versus </a:t>
            </a:r>
            <a:r>
              <a:rPr lang="fr-CH" b="1" dirty="0" smtClean="0"/>
              <a:t>‘No’ to </a:t>
            </a:r>
            <a:r>
              <a:rPr lang="fr-CH" b="1" dirty="0" err="1" smtClean="0"/>
              <a:t>whatever</a:t>
            </a:r>
            <a:r>
              <a:rPr lang="fr-CH" b="1" dirty="0" smtClean="0"/>
              <a:t> </a:t>
            </a:r>
            <a:r>
              <a:rPr lang="fr-CH" b="1" dirty="0" err="1" smtClean="0"/>
              <a:t>is</a:t>
            </a:r>
            <a:r>
              <a:rPr lang="fr-CH" b="1" dirty="0" smtClean="0"/>
              <a:t> on the </a:t>
            </a:r>
            <a:r>
              <a:rPr lang="fr-CH" b="1" dirty="0" err="1" smtClean="0"/>
              <a:t>outside</a:t>
            </a:r>
            <a:r>
              <a:rPr lang="fr-CH" b="1" dirty="0" smtClean="0"/>
              <a:t> </a:t>
            </a:r>
            <a:endParaRPr lang="fr-CH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err="1" smtClean="0"/>
              <a:t>Largely</a:t>
            </a:r>
            <a:r>
              <a:rPr lang="fr-CH" dirty="0" smtClean="0"/>
              <a:t> </a:t>
            </a:r>
            <a:r>
              <a:rPr lang="fr-CH" dirty="0" err="1" smtClean="0"/>
              <a:t>constructed</a:t>
            </a:r>
            <a:r>
              <a:rPr lang="fr-CH" dirty="0" smtClean="0"/>
              <a:t> by Nietzsche to </a:t>
            </a:r>
            <a:r>
              <a:rPr lang="fr-CH" dirty="0" err="1" smtClean="0"/>
              <a:t>convince</a:t>
            </a:r>
            <a:r>
              <a:rPr lang="fr-CH" dirty="0" smtClean="0"/>
              <a:t> </a:t>
            </a:r>
            <a:r>
              <a:rPr lang="fr-CH" dirty="0" err="1" smtClean="0"/>
              <a:t>reader</a:t>
            </a:r>
            <a:r>
              <a:rPr lang="fr-CH" dirty="0" smtClean="0"/>
              <a:t> of argument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smtClean="0"/>
              <a:t>No real </a:t>
            </a:r>
            <a:r>
              <a:rPr lang="fr-CH" dirty="0" err="1" smtClean="0"/>
              <a:t>contemporary</a:t>
            </a:r>
            <a:r>
              <a:rPr lang="fr-CH" dirty="0" smtClean="0"/>
              <a:t> version of </a:t>
            </a:r>
            <a:r>
              <a:rPr lang="fr-CH" dirty="0" err="1" smtClean="0"/>
              <a:t>these</a:t>
            </a:r>
            <a:r>
              <a:rPr lang="fr-CH" dirty="0" smtClean="0"/>
              <a:t> ‘pure’ </a:t>
            </a:r>
            <a:r>
              <a:rPr lang="fr-CH" dirty="0" err="1" smtClean="0"/>
              <a:t>forms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235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38" y="642594"/>
            <a:ext cx="10662062" cy="1168978"/>
          </a:xfrm>
        </p:spPr>
        <p:txBody>
          <a:bodyPr/>
          <a:lstStyle/>
          <a:p>
            <a:r>
              <a:rPr lang="en-US" b="1" dirty="0" smtClean="0"/>
              <a:t>Section 10 (cont.)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89" y="1733211"/>
            <a:ext cx="4754880" cy="419484"/>
          </a:xfrm>
        </p:spPr>
        <p:txBody>
          <a:bodyPr/>
          <a:lstStyle/>
          <a:p>
            <a:pPr algn="l"/>
            <a:r>
              <a:rPr lang="en-US" b="1" i="1" dirty="0" smtClean="0"/>
              <a:t>Bad</a:t>
            </a:r>
            <a:r>
              <a:rPr lang="en-US" dirty="0" smtClean="0"/>
              <a:t>		</a:t>
            </a:r>
            <a:r>
              <a:rPr lang="en-US" b="1" u="sng" dirty="0" smtClean="0">
                <a:solidFill>
                  <a:schemeClr val="tx1"/>
                </a:solidFill>
              </a:rPr>
              <a:t>Noble</a:t>
            </a:r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dirty="0" smtClean="0"/>
              <a:t>	</a:t>
            </a:r>
            <a:r>
              <a:rPr lang="en-US" b="1" i="1" dirty="0" smtClean="0">
                <a:solidFill>
                  <a:srgbClr val="FF0000"/>
                </a:solidFill>
              </a:rPr>
              <a:t>Good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137" y="2152695"/>
            <a:ext cx="5664531" cy="4319357"/>
          </a:xfrm>
        </p:spPr>
        <p:txBody>
          <a:bodyPr/>
          <a:lstStyle/>
          <a:p>
            <a:r>
              <a:rPr lang="en-US" dirty="0" smtClean="0"/>
              <a:t>Independent + spontaneous origins (w/o any reflection of self) of Good - Bad everything else</a:t>
            </a:r>
          </a:p>
          <a:p>
            <a:r>
              <a:rPr lang="en-US" dirty="0" smtClean="0"/>
              <a:t>Identity exists independent of the world + determines its own path, evolves spontaneously</a:t>
            </a:r>
          </a:p>
          <a:p>
            <a:r>
              <a:rPr lang="en-US" dirty="0" smtClean="0"/>
              <a:t>Satisfaction with deeds accomplished by self</a:t>
            </a:r>
          </a:p>
          <a:p>
            <a:r>
              <a:rPr lang="en-US" dirty="0" smtClean="0"/>
              <a:t>Noble’s values result of inward affirmation of positivity within self</a:t>
            </a:r>
          </a:p>
          <a:p>
            <a:r>
              <a:rPr lang="en-US" dirty="0" smtClean="0"/>
              <a:t>Will to power</a:t>
            </a:r>
          </a:p>
          <a:p>
            <a:r>
              <a:rPr lang="en-US" dirty="0" smtClean="0"/>
              <a:t>Contempt, if that, of slave</a:t>
            </a:r>
          </a:p>
          <a:p>
            <a:r>
              <a:rPr lang="en-US" dirty="0" smtClean="0"/>
              <a:t>Reliance on unconscious instinct + recklessness</a:t>
            </a:r>
          </a:p>
          <a:p>
            <a:r>
              <a:rPr lang="en-US" dirty="0" smtClean="0"/>
              <a:t>Enemies treated with reverence + </a:t>
            </a:r>
            <a:r>
              <a:rPr lang="en-US" dirty="0" err="1" smtClean="0"/>
              <a:t>honour</a:t>
            </a:r>
            <a:r>
              <a:rPr lang="en-US" dirty="0" smtClean="0"/>
              <a:t> as reflection of ones own strength and status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0320" y="1733211"/>
            <a:ext cx="4754880" cy="419484"/>
          </a:xfrm>
        </p:spPr>
        <p:txBody>
          <a:bodyPr/>
          <a:lstStyle/>
          <a:p>
            <a:pPr algn="l"/>
            <a:r>
              <a:rPr lang="en-US" b="1" i="1" dirty="0" smtClean="0"/>
              <a:t>Good</a:t>
            </a:r>
            <a:r>
              <a:rPr lang="en-US" dirty="0" smtClean="0"/>
              <a:t>		</a:t>
            </a:r>
            <a:r>
              <a:rPr lang="en-US" b="1" u="sng" dirty="0" smtClean="0">
                <a:solidFill>
                  <a:schemeClr val="tx1"/>
                </a:solidFill>
              </a:rPr>
              <a:t>Slave</a:t>
            </a:r>
            <a:r>
              <a:rPr lang="en-US" dirty="0" smtClean="0"/>
              <a:t>		</a:t>
            </a:r>
            <a:r>
              <a:rPr lang="en-US" b="1" i="1" dirty="0" smtClean="0">
                <a:solidFill>
                  <a:srgbClr val="FF0000"/>
                </a:solidFill>
              </a:rPr>
              <a:t>Evil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2664" y="2152696"/>
            <a:ext cx="6032665" cy="4319356"/>
          </a:xfrm>
        </p:spPr>
        <p:txBody>
          <a:bodyPr/>
          <a:lstStyle/>
          <a:p>
            <a:r>
              <a:rPr lang="en-US" dirty="0" smtClean="0"/>
              <a:t>Directed outside oneself w/denials of all oppressors as Evil </a:t>
            </a:r>
            <a:r>
              <a:rPr lang="mr-IN" dirty="0" smtClean="0"/>
              <a:t>–</a:t>
            </a:r>
            <a:r>
              <a:rPr lang="en-US" dirty="0" smtClean="0"/>
              <a:t> Good attached as an afterthought</a:t>
            </a:r>
          </a:p>
          <a:p>
            <a:r>
              <a:rPr lang="en-US" dirty="0" smtClean="0"/>
              <a:t>Identity acquired by default by negating Evil </a:t>
            </a:r>
            <a:r>
              <a:rPr lang="mr-IN" dirty="0" smtClean="0"/>
              <a:t>–</a:t>
            </a:r>
            <a:r>
              <a:rPr lang="en-US" dirty="0" smtClean="0"/>
              <a:t> the Good of suffering reliant on hostile outside world</a:t>
            </a:r>
          </a:p>
          <a:p>
            <a:r>
              <a:rPr lang="en-US" dirty="0" smtClean="0"/>
              <a:t>Satisfaction with imagining revenge on others</a:t>
            </a:r>
          </a:p>
          <a:p>
            <a:r>
              <a:rPr lang="en-US" dirty="0" smtClean="0"/>
              <a:t>Slave’s values outwardly directed w/</a:t>
            </a:r>
            <a:r>
              <a:rPr lang="en-US" i="1" dirty="0" err="1" smtClean="0"/>
              <a:t>ressentiment</a:t>
            </a:r>
            <a:r>
              <a:rPr lang="en-US" i="1" dirty="0" smtClean="0"/>
              <a:t> </a:t>
            </a:r>
            <a:r>
              <a:rPr lang="en-US" dirty="0" smtClean="0"/>
              <a:t>needing inspiration as nothing of worth see within</a:t>
            </a:r>
          </a:p>
          <a:p>
            <a:r>
              <a:rPr lang="en-US" dirty="0" smtClean="0"/>
              <a:t>Will to nothingness</a:t>
            </a:r>
          </a:p>
          <a:p>
            <a:r>
              <a:rPr lang="en-US" dirty="0" smtClean="0"/>
              <a:t>Hatred (all consuming) of noble</a:t>
            </a:r>
          </a:p>
          <a:p>
            <a:r>
              <a:rPr lang="en-US" dirty="0" err="1" smtClean="0"/>
              <a:t>Honouring</a:t>
            </a:r>
            <a:r>
              <a:rPr lang="en-US" dirty="0" smtClean="0"/>
              <a:t> of ‘cleverness’ to a great degree</a:t>
            </a:r>
          </a:p>
          <a:p>
            <a:r>
              <a:rPr lang="en-US" dirty="0" smtClean="0"/>
              <a:t>Enemies </a:t>
            </a:r>
            <a:r>
              <a:rPr lang="en-US" dirty="0" err="1" smtClean="0"/>
              <a:t>demonised</a:t>
            </a:r>
            <a:r>
              <a:rPr lang="en-US" dirty="0" smtClean="0"/>
              <a:t> as evil in order to secure ones own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65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387" y="642594"/>
            <a:ext cx="10685813" cy="1371600"/>
          </a:xfrm>
        </p:spPr>
        <p:txBody>
          <a:bodyPr/>
          <a:lstStyle/>
          <a:p>
            <a:r>
              <a:rPr lang="en-US" b="1" dirty="0" smtClean="0"/>
              <a:t>Section 11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387" y="2103119"/>
            <a:ext cx="11317184" cy="4309555"/>
          </a:xfrm>
        </p:spPr>
        <p:txBody>
          <a:bodyPr/>
          <a:lstStyle/>
          <a:p>
            <a:r>
              <a:rPr lang="en-US" dirty="0" smtClean="0"/>
              <a:t>N acknowledges these 2 competing POVs and their evaluations of Noble Morality</a:t>
            </a:r>
          </a:p>
          <a:p>
            <a:r>
              <a:rPr lang="en-US" dirty="0" smtClean="0"/>
              <a:t>N see selves as good; formative role of P whose job it is to manage the </a:t>
            </a:r>
            <a:r>
              <a:rPr lang="en-US" dirty="0" err="1" smtClean="0"/>
              <a:t>ressentiment</a:t>
            </a:r>
            <a:r>
              <a:rPr lang="en-US" dirty="0" smtClean="0"/>
              <a:t> of slave</a:t>
            </a:r>
          </a:p>
          <a:p>
            <a:r>
              <a:rPr lang="en-US" dirty="0" smtClean="0"/>
              <a:t>Having not managed but instead stoked this, the S now see N as evil, these </a:t>
            </a:r>
            <a:r>
              <a:rPr lang="en-US" b="1" dirty="0" smtClean="0"/>
              <a:t>Men of </a:t>
            </a:r>
            <a:r>
              <a:rPr lang="en-US" b="1" dirty="0" err="1" smtClean="0"/>
              <a:t>Ressentiment</a:t>
            </a:r>
            <a:endParaRPr lang="en-US" b="1" dirty="0" smtClean="0"/>
          </a:p>
          <a:p>
            <a:r>
              <a:rPr lang="en-US" dirty="0" smtClean="0"/>
              <a:t>This achieved by Ps by forming a community, or ‘herd’, devoted to mutual aid, support</a:t>
            </a:r>
          </a:p>
          <a:p>
            <a:r>
              <a:rPr lang="en-US" dirty="0" smtClean="0"/>
              <a:t>This community then used in their quest for revenge against Knightly nobles and their values</a:t>
            </a:r>
          </a:p>
          <a:p>
            <a:r>
              <a:rPr lang="en-US" dirty="0" smtClean="0"/>
              <a:t>N acknowledges the KN away from civil society behave as predators, as beasts of prey </a:t>
            </a:r>
          </a:p>
          <a:p>
            <a:r>
              <a:rPr lang="en-US" dirty="0" smtClean="0"/>
              <a:t>Reason why the MOR see the KNs as evil; BUT still </a:t>
            </a:r>
            <a:r>
              <a:rPr lang="en-US" b="1" dirty="0" smtClean="0"/>
              <a:t>Beast of Prey </a:t>
            </a:r>
            <a:r>
              <a:rPr lang="en-US" dirty="0" smtClean="0"/>
              <a:t>very different from </a:t>
            </a:r>
            <a:r>
              <a:rPr lang="en-US" b="1" dirty="0" smtClean="0"/>
              <a:t>Evil One</a:t>
            </a:r>
          </a:p>
          <a:p>
            <a:r>
              <a:rPr lang="en-US" dirty="0" smtClean="0"/>
              <a:t>N in fact sees within these BOPs </a:t>
            </a:r>
            <a:r>
              <a:rPr lang="en-US" b="1" dirty="0" smtClean="0"/>
              <a:t>the splendid blond beast prowling around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lions?</a:t>
            </a:r>
          </a:p>
          <a:p>
            <a:r>
              <a:rPr lang="en-US" dirty="0" smtClean="0"/>
              <a:t>N’s identification of these instincts at the heart of all N peoples </a:t>
            </a:r>
            <a:r>
              <a:rPr lang="mr-IN" dirty="0" smtClean="0"/>
              <a:t>–</a:t>
            </a:r>
            <a:r>
              <a:rPr lang="en-US" dirty="0" smtClean="0"/>
              <a:t> Arabic, Japanese, Roman</a:t>
            </a:r>
            <a:r>
              <a:rPr lang="mr-IN" dirty="0" smtClean="0"/>
              <a:t>…</a:t>
            </a:r>
            <a:endParaRPr lang="fr-CH" dirty="0" smtClean="0"/>
          </a:p>
          <a:p>
            <a:r>
              <a:rPr lang="fr-CH" dirty="0" err="1" smtClean="0"/>
              <a:t>These</a:t>
            </a:r>
            <a:r>
              <a:rPr lang="fr-CH" dirty="0" smtClean="0"/>
              <a:t> </a:t>
            </a:r>
            <a:r>
              <a:rPr lang="fr-CH" dirty="0" err="1" smtClean="0"/>
              <a:t>societies</a:t>
            </a:r>
            <a:r>
              <a:rPr lang="fr-CH" dirty="0" smtClean="0"/>
              <a:t> </a:t>
            </a:r>
            <a:r>
              <a:rPr lang="fr-CH" dirty="0" err="1" smtClean="0"/>
              <a:t>flourish</a:t>
            </a:r>
            <a:r>
              <a:rPr lang="fr-CH" dirty="0" smtClean="0"/>
              <a:t> </a:t>
            </a:r>
            <a:r>
              <a:rPr lang="fr-CH" dirty="0" err="1" smtClean="0"/>
              <a:t>because</a:t>
            </a:r>
            <a:r>
              <a:rPr lang="fr-CH" dirty="0" smtClean="0"/>
              <a:t> of </a:t>
            </a:r>
            <a:r>
              <a:rPr lang="fr-CH" dirty="0" err="1" smtClean="0"/>
              <a:t>these</a:t>
            </a:r>
            <a:r>
              <a:rPr lang="fr-CH" dirty="0" smtClean="0"/>
              <a:t> </a:t>
            </a:r>
            <a:r>
              <a:rPr lang="fr-CH" dirty="0" err="1" smtClean="0"/>
              <a:t>BOPs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hidden</a:t>
            </a:r>
            <a:r>
              <a:rPr lang="fr-CH" dirty="0" smtClean="0"/>
              <a:t> </a:t>
            </a:r>
            <a:r>
              <a:rPr lang="fr-CH" dirty="0" err="1" smtClean="0"/>
              <a:t>core</a:t>
            </a:r>
            <a:r>
              <a:rPr lang="fr-CH" dirty="0" smtClean="0"/>
              <a:t> </a:t>
            </a:r>
            <a:r>
              <a:rPr lang="fr-CH" dirty="0" err="1" smtClean="0"/>
              <a:t>that</a:t>
            </a:r>
            <a:r>
              <a:rPr lang="fr-CH" dirty="0" smtClean="0"/>
              <a:t> </a:t>
            </a:r>
            <a:r>
              <a:rPr lang="fr-CH" dirty="0" err="1" smtClean="0"/>
              <a:t>needs</a:t>
            </a:r>
            <a:r>
              <a:rPr lang="fr-CH" dirty="0" smtClean="0"/>
              <a:t> to </a:t>
            </a:r>
            <a:r>
              <a:rPr lang="fr-CH" dirty="0" err="1" smtClean="0"/>
              <a:t>erupt</a:t>
            </a:r>
            <a:r>
              <a:rPr lang="fr-CH" dirty="0" smtClean="0"/>
              <a:t> on occasion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662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1" y="642594"/>
            <a:ext cx="10543309" cy="1371600"/>
          </a:xfrm>
        </p:spPr>
        <p:txBody>
          <a:bodyPr/>
          <a:lstStyle/>
          <a:p>
            <a:r>
              <a:rPr lang="en-US" b="1" dirty="0" smtClean="0"/>
              <a:t>Section 11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2103120"/>
            <a:ext cx="11376561" cy="3931920"/>
          </a:xfrm>
        </p:spPr>
        <p:txBody>
          <a:bodyPr/>
          <a:lstStyle/>
          <a:p>
            <a:r>
              <a:rPr lang="en-US" dirty="0" smtClean="0"/>
              <a:t>Therefore to describe the BOP as evil is an act of war on Nobility and their progress by </a:t>
            </a:r>
            <a:r>
              <a:rPr lang="en-US" dirty="0" err="1" smtClean="0"/>
              <a:t>MoR</a:t>
            </a:r>
            <a:endParaRPr lang="en-US" dirty="0" smtClean="0"/>
          </a:p>
          <a:p>
            <a:r>
              <a:rPr lang="en-US" dirty="0" smtClean="0"/>
              <a:t>An inherent division with N have allowed this to happen as increasingly two sides to Nobility </a:t>
            </a:r>
            <a:endParaRPr lang="fr-CH" dirty="0"/>
          </a:p>
          <a:p>
            <a:r>
              <a:rPr lang="fr-CH" dirty="0" smtClean="0"/>
              <a:t>‘</a:t>
            </a:r>
            <a:r>
              <a:rPr lang="fr-CH" dirty="0" err="1" smtClean="0"/>
              <a:t>Outside</a:t>
            </a:r>
            <a:r>
              <a:rPr lang="fr-CH" dirty="0" smtClean="0"/>
              <a:t>’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realm</a:t>
            </a:r>
            <a:r>
              <a:rPr lang="fr-CH" dirty="0" smtClean="0"/>
              <a:t> </a:t>
            </a:r>
            <a:r>
              <a:rPr lang="fr-CH" dirty="0" err="1" smtClean="0"/>
              <a:t>where</a:t>
            </a:r>
            <a:r>
              <a:rPr lang="fr-CH" dirty="0" smtClean="0"/>
              <a:t> </a:t>
            </a:r>
            <a:r>
              <a:rPr lang="fr-CH" dirty="0" err="1" smtClean="0"/>
              <a:t>strangers</a:t>
            </a:r>
            <a:r>
              <a:rPr lang="fr-CH" dirty="0" smtClean="0"/>
              <a:t> </a:t>
            </a:r>
            <a:r>
              <a:rPr lang="fr-CH" dirty="0" err="1" smtClean="0"/>
              <a:t>meet</a:t>
            </a:r>
            <a:r>
              <a:rPr lang="fr-CH" dirty="0" smtClean="0"/>
              <a:t> the </a:t>
            </a:r>
            <a:r>
              <a:rPr lang="fr-CH" dirty="0" err="1" smtClean="0"/>
              <a:t>BOPs</a:t>
            </a:r>
            <a:r>
              <a:rPr lang="mr-IN" dirty="0" smtClean="0"/>
              <a:t>…</a:t>
            </a:r>
            <a:r>
              <a:rPr lang="fr-CH" dirty="0" err="1" smtClean="0"/>
              <a:t>becomes</a:t>
            </a:r>
            <a:r>
              <a:rPr lang="fr-CH" dirty="0" smtClean="0"/>
              <a:t> </a:t>
            </a:r>
            <a:r>
              <a:rPr lang="fr-CH" dirty="0" err="1" smtClean="0"/>
              <a:t>increasingly</a:t>
            </a:r>
            <a:r>
              <a:rPr lang="fr-CH" dirty="0" smtClean="0"/>
              <a:t> rare </a:t>
            </a:r>
            <a:r>
              <a:rPr lang="fr-CH" dirty="0" err="1" smtClean="0"/>
              <a:t>with</a:t>
            </a:r>
            <a:r>
              <a:rPr lang="fr-CH" dirty="0" smtClean="0"/>
              <a:t> SRM</a:t>
            </a:r>
          </a:p>
          <a:p>
            <a:r>
              <a:rPr lang="fr-CH" dirty="0" smtClean="0"/>
              <a:t>‘Inside’ civil society, </a:t>
            </a:r>
            <a:r>
              <a:rPr lang="fr-CH" dirty="0" err="1" smtClean="0"/>
              <a:t>behaviour</a:t>
            </a:r>
            <a:r>
              <a:rPr lang="fr-CH" dirty="0" smtClean="0"/>
              <a:t> </a:t>
            </a:r>
            <a:r>
              <a:rPr lang="fr-CH" dirty="0" err="1" smtClean="0"/>
              <a:t>restrained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must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compensated</a:t>
            </a:r>
            <a:r>
              <a:rPr lang="fr-CH" dirty="0" smtClean="0"/>
              <a:t> by actions ‘</a:t>
            </a:r>
            <a:r>
              <a:rPr lang="fr-CH" dirty="0" err="1" smtClean="0"/>
              <a:t>outside</a:t>
            </a:r>
            <a:r>
              <a:rPr lang="fr-CH" dirty="0" smtClean="0"/>
              <a:t>’ </a:t>
            </a:r>
            <a:r>
              <a:rPr lang="fr-CH" dirty="0" err="1" smtClean="0"/>
              <a:t>polite</a:t>
            </a:r>
            <a:r>
              <a:rPr lang="fr-CH" dirty="0" smtClean="0"/>
              <a:t> soc..</a:t>
            </a:r>
          </a:p>
          <a:p>
            <a:r>
              <a:rPr lang="fr-CH" dirty="0" err="1" smtClean="0"/>
              <a:t>Narrowing</a:t>
            </a:r>
            <a:r>
              <a:rPr lang="fr-CH" dirty="0" smtClean="0"/>
              <a:t> of gap b/w N + MOR </a:t>
            </a:r>
            <a:r>
              <a:rPr lang="fr-CH" dirty="0" err="1" smtClean="0"/>
              <a:t>increasingly</a:t>
            </a:r>
            <a:r>
              <a:rPr lang="fr-CH" dirty="0" smtClean="0"/>
              <a:t> </a:t>
            </a:r>
            <a:r>
              <a:rPr lang="fr-CH" dirty="0" err="1" smtClean="0"/>
              <a:t>evident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BOPs</a:t>
            </a:r>
            <a:r>
              <a:rPr lang="fr-CH" dirty="0" smtClean="0"/>
              <a:t> change </a:t>
            </a:r>
            <a:r>
              <a:rPr lang="fr-CH" dirty="0" err="1" smtClean="0"/>
              <a:t>from</a:t>
            </a:r>
            <a:r>
              <a:rPr lang="fr-CH" dirty="0" smtClean="0"/>
              <a:t> forces of nature &gt; </a:t>
            </a:r>
            <a:r>
              <a:rPr lang="fr-CH" dirty="0" err="1" smtClean="0"/>
              <a:t>evil</a:t>
            </a:r>
            <a:endParaRPr lang="fr-CH" dirty="0" smtClean="0"/>
          </a:p>
          <a:p>
            <a:r>
              <a:rPr lang="fr-CH" dirty="0" err="1" smtClean="0"/>
              <a:t>BOPs</a:t>
            </a:r>
            <a:r>
              <a:rPr lang="fr-CH" dirty="0" smtClean="0"/>
              <a:t> help </a:t>
            </a:r>
            <a:r>
              <a:rPr lang="fr-CH" dirty="0" err="1" smtClean="0"/>
              <a:t>exacerbate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by </a:t>
            </a:r>
            <a:r>
              <a:rPr lang="fr-CH" dirty="0" err="1" smtClean="0"/>
              <a:t>behaving</a:t>
            </a:r>
            <a:r>
              <a:rPr lang="fr-CH" dirty="0" smtClean="0"/>
              <a:t> </a:t>
            </a:r>
            <a:r>
              <a:rPr lang="fr-CH" dirty="0" err="1" smtClean="0"/>
              <a:t>differently</a:t>
            </a:r>
            <a:r>
              <a:rPr lang="fr-CH" dirty="0" smtClean="0"/>
              <a:t> </a:t>
            </a:r>
            <a:r>
              <a:rPr lang="fr-CH" dirty="0" err="1" smtClean="0"/>
              <a:t>within</a:t>
            </a:r>
            <a:r>
              <a:rPr lang="fr-CH" dirty="0" smtClean="0"/>
              <a:t> </a:t>
            </a:r>
            <a:r>
              <a:rPr lang="fr-CH" dirty="0" err="1" smtClean="0"/>
              <a:t>diff</a:t>
            </a:r>
            <a:r>
              <a:rPr lang="fr-CH" dirty="0" smtClean="0"/>
              <a:t> </a:t>
            </a:r>
            <a:r>
              <a:rPr lang="fr-CH" dirty="0" err="1" smtClean="0"/>
              <a:t>realms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attacked</a:t>
            </a:r>
            <a:r>
              <a:rPr lang="fr-CH" dirty="0" smtClean="0"/>
              <a:t> at </a:t>
            </a:r>
            <a:r>
              <a:rPr lang="fr-CH" dirty="0" err="1" smtClean="0"/>
              <a:t>weakest</a:t>
            </a:r>
            <a:r>
              <a:rPr lang="fr-CH" dirty="0" smtClean="0"/>
              <a:t> point</a:t>
            </a:r>
            <a:r>
              <a:rPr lang="mr-IN" dirty="0" smtClean="0"/>
              <a:t>…</a:t>
            </a:r>
            <a:endParaRPr lang="fr-CH" dirty="0" smtClean="0"/>
          </a:p>
          <a:p>
            <a:r>
              <a:rPr lang="fr-CH" dirty="0" smtClean="0"/>
              <a:t>N </a:t>
            </a:r>
            <a:r>
              <a:rPr lang="fr-CH" dirty="0" err="1" smtClean="0"/>
              <a:t>would</a:t>
            </a:r>
            <a:r>
              <a:rPr lang="fr-CH" dirty="0" smtClean="0"/>
              <a:t> far </a:t>
            </a:r>
            <a:r>
              <a:rPr lang="fr-CH" dirty="0" err="1" smtClean="0"/>
              <a:t>prefer</a:t>
            </a:r>
            <a:r>
              <a:rPr lang="fr-CH" dirty="0" smtClean="0"/>
              <a:t> living in </a:t>
            </a:r>
            <a:r>
              <a:rPr lang="fr-CH" dirty="0" err="1" smtClean="0"/>
              <a:t>fear</a:t>
            </a:r>
            <a:r>
              <a:rPr lang="fr-CH" dirty="0" smtClean="0"/>
              <a:t> of BOP </a:t>
            </a:r>
            <a:r>
              <a:rPr lang="fr-CH" dirty="0" err="1" smtClean="0"/>
              <a:t>than</a:t>
            </a:r>
            <a:r>
              <a:rPr lang="fr-CH" dirty="0" smtClean="0"/>
              <a:t> </a:t>
            </a:r>
            <a:r>
              <a:rPr lang="fr-CH" dirty="0" err="1" smtClean="0"/>
              <a:t>suffer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humankind’s</a:t>
            </a:r>
            <a:r>
              <a:rPr lang="fr-CH" dirty="0" smtClean="0"/>
              <a:t> slave values</a:t>
            </a:r>
          </a:p>
          <a:p>
            <a:r>
              <a:rPr lang="fr-CH" dirty="0" err="1" smtClean="0"/>
              <a:t>Unfortunately</a:t>
            </a:r>
            <a:r>
              <a:rPr lang="fr-CH" dirty="0" smtClean="0"/>
              <a:t>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believes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to </a:t>
            </a:r>
            <a:r>
              <a:rPr lang="fr-CH" dirty="0" err="1" smtClean="0"/>
              <a:t>be</a:t>
            </a:r>
            <a:r>
              <a:rPr lang="fr-CH" dirty="0" smtClean="0"/>
              <a:t> a </a:t>
            </a:r>
            <a:r>
              <a:rPr lang="fr-CH" dirty="0" err="1" smtClean="0"/>
              <a:t>disappearing</a:t>
            </a:r>
            <a:r>
              <a:rPr lang="fr-CH" dirty="0" smtClean="0"/>
              <a:t> </a:t>
            </a:r>
            <a:r>
              <a:rPr lang="fr-CH" dirty="0" err="1" smtClean="0"/>
              <a:t>opportunity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N </a:t>
            </a:r>
            <a:r>
              <a:rPr lang="fr-CH" dirty="0" err="1" smtClean="0"/>
              <a:t>BOPs</a:t>
            </a:r>
            <a:r>
              <a:rPr lang="fr-CH" dirty="0" smtClean="0"/>
              <a:t> few + far </a:t>
            </a:r>
            <a:r>
              <a:rPr lang="fr-CH" dirty="0" err="1" smtClean="0"/>
              <a:t>between</a:t>
            </a:r>
            <a:r>
              <a:rPr lang="mr-IN" dirty="0" smtClean="0"/>
              <a:t>…</a:t>
            </a:r>
            <a:r>
              <a:rPr lang="fr-CH" dirty="0" smtClean="0"/>
              <a:t>..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794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138" y="642594"/>
            <a:ext cx="10662062" cy="1371600"/>
          </a:xfrm>
        </p:spPr>
        <p:txBody>
          <a:bodyPr/>
          <a:lstStyle/>
          <a:p>
            <a:r>
              <a:rPr lang="en-US" b="1" dirty="0" smtClean="0"/>
              <a:t>Section 12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137" y="2103120"/>
            <a:ext cx="11269683" cy="393192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	‘..a sigh and a last hope with a glance of a human being who justifies humankind’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After Section 11, he is now trying to rouse the reader </a:t>
            </a:r>
            <a:r>
              <a:rPr lang="mr-IN" dirty="0" smtClean="0"/>
              <a:t>–</a:t>
            </a:r>
            <a:r>
              <a:rPr lang="en-US" dirty="0" smtClean="0"/>
              <a:t> he needs hope and refreshment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Warns reader not to become weary of mankind like he finds himself doing!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This weariness can be seen as nihilist despair over domestication of BOPs that eliminates fear</a:t>
            </a:r>
            <a:r>
              <a:rPr lang="mr-IN" dirty="0" smtClean="0"/>
              <a:t>…</a:t>
            </a:r>
            <a:r>
              <a:rPr lang="fr-CH" dirty="0" smtClean="0"/>
              <a:t>.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BUT then creates other values that we can rail against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He finds himself breathing </a:t>
            </a:r>
            <a:r>
              <a:rPr lang="en-US" b="1" dirty="0" smtClean="0"/>
              <a:t>bad air of decay and decadence</a:t>
            </a:r>
            <a:r>
              <a:rPr lang="mr-IN" dirty="0" smtClean="0"/>
              <a:t>…</a:t>
            </a:r>
            <a:endParaRPr lang="en-US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BUT still finds value in putting himself in someone else’s shoes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endParaRPr lang="en-US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endParaRPr lang="en-US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25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888" y="642594"/>
            <a:ext cx="10638312" cy="1371600"/>
          </a:xfrm>
        </p:spPr>
        <p:txBody>
          <a:bodyPr/>
          <a:lstStyle/>
          <a:p>
            <a:r>
              <a:rPr lang="en-US" b="1" dirty="0" smtClean="0"/>
              <a:t>Section 13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887" y="2103119"/>
            <a:ext cx="11519065" cy="4523311"/>
          </a:xfrm>
        </p:spPr>
        <p:txBody>
          <a:bodyPr/>
          <a:lstStyle/>
          <a:p>
            <a:r>
              <a:rPr lang="en-US" dirty="0" smtClean="0"/>
              <a:t>So how have BOPs been portrayed as evil?  How has this been managed?</a:t>
            </a:r>
          </a:p>
          <a:p>
            <a:r>
              <a:rPr lang="en-US" dirty="0" smtClean="0"/>
              <a:t>Birds of prey and lambs used as metaphors to critique this process..</a:t>
            </a:r>
          </a:p>
          <a:p>
            <a:r>
              <a:rPr lang="en-US" dirty="0" smtClean="0"/>
              <a:t>Lambs dislike bop BUT can they reproach bops?  Not really</a:t>
            </a:r>
            <a:r>
              <a:rPr lang="mr-IN" dirty="0" smtClean="0"/>
              <a:t>…</a:t>
            </a:r>
            <a:endParaRPr lang="fr-CH" dirty="0" smtClean="0"/>
          </a:p>
          <a:p>
            <a:r>
              <a:rPr lang="fr-CH" dirty="0" err="1" smtClean="0"/>
              <a:t>Even</a:t>
            </a:r>
            <a:r>
              <a:rPr lang="fr-CH" dirty="0" smtClean="0"/>
              <a:t> if </a:t>
            </a:r>
            <a:r>
              <a:rPr lang="fr-CH" dirty="0" err="1" smtClean="0"/>
              <a:t>they</a:t>
            </a:r>
            <a:r>
              <a:rPr lang="fr-CH" dirty="0" smtClean="0"/>
              <a:t> do, as long as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kept</a:t>
            </a:r>
            <a:r>
              <a:rPr lang="fr-CH" dirty="0" smtClean="0"/>
              <a:t> to </a:t>
            </a:r>
            <a:r>
              <a:rPr lang="fr-CH" dirty="0" err="1" smtClean="0"/>
              <a:t>themselves</a:t>
            </a:r>
            <a:r>
              <a:rPr lang="fr-CH" dirty="0" smtClean="0"/>
              <a:t> </a:t>
            </a:r>
            <a:r>
              <a:rPr lang="fr-CH" dirty="0" err="1" smtClean="0"/>
              <a:t>then</a:t>
            </a:r>
            <a:r>
              <a:rPr lang="fr-CH" dirty="0" smtClean="0"/>
              <a:t> no </a:t>
            </a:r>
            <a:r>
              <a:rPr lang="fr-CH" dirty="0" err="1" smtClean="0"/>
              <a:t>harm</a:t>
            </a:r>
            <a:r>
              <a:rPr lang="fr-CH" dirty="0" smtClean="0"/>
              <a:t> no </a:t>
            </a:r>
            <a:r>
              <a:rPr lang="fr-CH" dirty="0" err="1" smtClean="0"/>
              <a:t>foul</a:t>
            </a:r>
            <a:r>
              <a:rPr lang="fr-CH" dirty="0" smtClean="0"/>
              <a:t> (3rd party </a:t>
            </a:r>
            <a:r>
              <a:rPr lang="fr-CH" dirty="0" err="1" smtClean="0"/>
              <a:t>implied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priests</a:t>
            </a:r>
            <a:r>
              <a:rPr lang="fr-CH" dirty="0" smtClean="0"/>
              <a:t>..)</a:t>
            </a:r>
          </a:p>
          <a:p>
            <a:r>
              <a:rPr lang="fr-CH" dirty="0" smtClean="0"/>
              <a:t>BUT </a:t>
            </a:r>
            <a:r>
              <a:rPr lang="fr-CH" dirty="0" err="1" smtClean="0"/>
              <a:t>when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private</a:t>
            </a:r>
            <a:r>
              <a:rPr lang="fr-CH" dirty="0" smtClean="0"/>
              <a:t> </a:t>
            </a:r>
            <a:r>
              <a:rPr lang="fr-CH" dirty="0" err="1" smtClean="0"/>
              <a:t>reproach</a:t>
            </a:r>
            <a:r>
              <a:rPr lang="fr-CH" dirty="0" smtClean="0"/>
              <a:t> </a:t>
            </a:r>
            <a:r>
              <a:rPr lang="fr-CH" dirty="0" err="1" smtClean="0"/>
              <a:t>becomes</a:t>
            </a:r>
            <a:r>
              <a:rPr lang="fr-CH" dirty="0" smtClean="0"/>
              <a:t> the basis for a new public </a:t>
            </a:r>
            <a:r>
              <a:rPr lang="fr-CH" dirty="0" err="1" smtClean="0"/>
              <a:t>morality</a:t>
            </a:r>
            <a:r>
              <a:rPr lang="fr-CH" dirty="0" smtClean="0"/>
              <a:t>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overextends</a:t>
            </a:r>
            <a:r>
              <a:rPr lang="fr-CH" dirty="0" smtClean="0"/>
              <a:t> </a:t>
            </a:r>
            <a:r>
              <a:rPr lang="fr-CH" dirty="0" err="1" smtClean="0"/>
              <a:t>itself</a:t>
            </a:r>
            <a:endParaRPr lang="fr-CH" dirty="0" smtClean="0"/>
          </a:p>
          <a:p>
            <a:r>
              <a:rPr lang="fr-CH" dirty="0" smtClean="0"/>
              <a:t>How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BOPs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immoral?  How </a:t>
            </a:r>
            <a:r>
              <a:rPr lang="fr-CH" dirty="0" err="1" smtClean="0"/>
              <a:t>can</a:t>
            </a:r>
            <a:r>
              <a:rPr lang="fr-CH" dirty="0" smtClean="0"/>
              <a:t> bops </a:t>
            </a:r>
            <a:r>
              <a:rPr lang="fr-CH" dirty="0" err="1" smtClean="0"/>
              <a:t>seizing</a:t>
            </a:r>
            <a:r>
              <a:rPr lang="fr-CH" dirty="0" smtClean="0"/>
              <a:t> </a:t>
            </a:r>
            <a:r>
              <a:rPr lang="fr-CH" dirty="0" err="1" smtClean="0"/>
              <a:t>lambs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immoral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can’t</a:t>
            </a:r>
            <a:r>
              <a:rPr lang="fr-CH" dirty="0" smtClean="0"/>
              <a:t> </a:t>
            </a:r>
            <a:r>
              <a:rPr lang="fr-CH" dirty="0" err="1" smtClean="0"/>
              <a:t>choose</a:t>
            </a:r>
            <a:r>
              <a:rPr lang="fr-CH" dirty="0" smtClean="0"/>
              <a:t> </a:t>
            </a:r>
            <a:r>
              <a:rPr lang="fr-CH" dirty="0" err="1" smtClean="0"/>
              <a:t>their</a:t>
            </a:r>
            <a:r>
              <a:rPr lang="fr-CH" dirty="0" smtClean="0"/>
              <a:t> nature!</a:t>
            </a:r>
          </a:p>
          <a:p>
            <a:r>
              <a:rPr lang="fr-CH" dirty="0" smtClean="0"/>
              <a:t>This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presenting</a:t>
            </a:r>
            <a:r>
              <a:rPr lang="fr-CH" dirty="0" smtClean="0"/>
              <a:t> </a:t>
            </a:r>
            <a:r>
              <a:rPr lang="fr-CH" dirty="0" err="1" smtClean="0"/>
              <a:t>weakness</a:t>
            </a:r>
            <a:r>
              <a:rPr lang="fr-CH" dirty="0" smtClean="0"/>
              <a:t> as </a:t>
            </a:r>
            <a:r>
              <a:rPr lang="fr-CH" dirty="0" err="1" smtClean="0"/>
              <a:t>will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b="1" dirty="0" err="1" smtClean="0"/>
              <a:t>counterfeit</a:t>
            </a:r>
            <a:r>
              <a:rPr lang="fr-CH" b="1" dirty="0" smtClean="0"/>
              <a:t> + self-</a:t>
            </a:r>
            <a:r>
              <a:rPr lang="fr-CH" b="1" dirty="0" err="1" smtClean="0"/>
              <a:t>deception</a:t>
            </a:r>
            <a:r>
              <a:rPr lang="fr-CH" b="1" dirty="0" smtClean="0"/>
              <a:t> of impotence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SRM</a:t>
            </a:r>
            <a:r>
              <a:rPr lang="mr-IN" dirty="0" smtClean="0"/>
              <a:t>…</a:t>
            </a:r>
            <a:endParaRPr lang="fr-CH" dirty="0" smtClean="0"/>
          </a:p>
          <a:p>
            <a:r>
              <a:rPr lang="fr-CH" dirty="0" err="1" smtClean="0"/>
              <a:t>According</a:t>
            </a:r>
            <a:r>
              <a:rPr lang="fr-CH" dirty="0" smtClean="0"/>
              <a:t> to the MOR, the </a:t>
            </a:r>
            <a:r>
              <a:rPr lang="fr-CH" dirty="0" err="1" smtClean="0"/>
              <a:t>strong</a:t>
            </a:r>
            <a:r>
              <a:rPr lang="fr-CH" dirty="0" smtClean="0"/>
              <a:t> are free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weak</a:t>
            </a:r>
            <a:r>
              <a:rPr lang="fr-CH" dirty="0" smtClean="0"/>
              <a:t>, are </a:t>
            </a:r>
            <a:r>
              <a:rPr lang="fr-CH" dirty="0" err="1" smtClean="0"/>
              <a:t>accountable</a:t>
            </a:r>
            <a:r>
              <a:rPr lang="fr-CH" dirty="0" smtClean="0"/>
              <a:t> for </a:t>
            </a:r>
            <a:r>
              <a:rPr lang="fr-CH" dirty="0" err="1" smtClean="0"/>
              <a:t>suffering</a:t>
            </a:r>
            <a:r>
              <a:rPr lang="fr-CH" dirty="0" smtClean="0"/>
              <a:t> </a:t>
            </a:r>
            <a:r>
              <a:rPr lang="fr-CH" dirty="0" err="1" smtClean="0"/>
              <a:t>they</a:t>
            </a:r>
            <a:r>
              <a:rPr lang="fr-CH" dirty="0" smtClean="0"/>
              <a:t> cause</a:t>
            </a:r>
          </a:p>
          <a:p>
            <a:r>
              <a:rPr lang="fr-CH" dirty="0" err="1" smtClean="0"/>
              <a:t>Indeed</a:t>
            </a:r>
            <a:r>
              <a:rPr lang="fr-CH" dirty="0" smtClean="0"/>
              <a:t>, MOR </a:t>
            </a:r>
            <a:r>
              <a:rPr lang="fr-CH" dirty="0" err="1" smtClean="0"/>
              <a:t>would</a:t>
            </a:r>
            <a:r>
              <a:rPr lang="fr-CH" dirty="0" smtClean="0"/>
              <a:t> </a:t>
            </a:r>
            <a:r>
              <a:rPr lang="fr-CH" dirty="0" err="1" smtClean="0"/>
              <a:t>prefer</a:t>
            </a:r>
            <a:r>
              <a:rPr lang="fr-CH" dirty="0" smtClean="0"/>
              <a:t> to </a:t>
            </a:r>
            <a:r>
              <a:rPr lang="fr-CH" dirty="0" err="1" smtClean="0"/>
              <a:t>suffer</a:t>
            </a:r>
            <a:r>
              <a:rPr lang="fr-CH" dirty="0" smtClean="0"/>
              <a:t> </a:t>
            </a:r>
            <a:r>
              <a:rPr lang="fr-CH" dirty="0" err="1" smtClean="0"/>
              <a:t>than</a:t>
            </a:r>
            <a:r>
              <a:rPr lang="fr-CH" dirty="0" smtClean="0"/>
              <a:t> </a:t>
            </a:r>
            <a:r>
              <a:rPr lang="fr-CH" dirty="0" err="1" smtClean="0"/>
              <a:t>fight</a:t>
            </a:r>
            <a:r>
              <a:rPr lang="fr-CH" dirty="0" smtClean="0"/>
              <a:t> back</a:t>
            </a:r>
            <a:r>
              <a:rPr lang="mr-IN" dirty="0" smtClean="0"/>
              <a:t>…</a:t>
            </a:r>
            <a:endParaRPr lang="fr-CH" dirty="0" smtClean="0"/>
          </a:p>
          <a:p>
            <a:r>
              <a:rPr lang="fr-CH" dirty="0" smtClean="0"/>
              <a:t>N </a:t>
            </a:r>
            <a:r>
              <a:rPr lang="fr-CH" dirty="0" err="1" smtClean="0"/>
              <a:t>refutes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 smtClean="0"/>
              <a:t> - </a:t>
            </a:r>
            <a:r>
              <a:rPr lang="fr-CH" dirty="0" err="1" smtClean="0"/>
              <a:t>we</a:t>
            </a:r>
            <a:r>
              <a:rPr lang="fr-CH" dirty="0" smtClean="0"/>
              <a:t>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differentiate</a:t>
            </a:r>
            <a:r>
              <a:rPr lang="fr-CH" dirty="0" smtClean="0"/>
              <a:t> action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b="1" dirty="0" err="1" smtClean="0"/>
              <a:t>lightning</a:t>
            </a:r>
            <a:r>
              <a:rPr lang="fr-CH" b="1" dirty="0" smtClean="0"/>
              <a:t> + flash; </a:t>
            </a:r>
            <a:r>
              <a:rPr lang="fr-CH" b="1" dirty="0" err="1" smtClean="0"/>
              <a:t>strength</a:t>
            </a:r>
            <a:r>
              <a:rPr lang="fr-CH" b="1" dirty="0" smtClean="0"/>
              <a:t> + expression of </a:t>
            </a:r>
            <a:r>
              <a:rPr lang="fr-CH" b="1" dirty="0" err="1" smtClean="0"/>
              <a:t>strength</a:t>
            </a:r>
            <a:endParaRPr lang="fr-CH" b="1" dirty="0" smtClean="0"/>
          </a:p>
          <a:p>
            <a:r>
              <a:rPr lang="fr-CH" dirty="0" err="1" smtClean="0"/>
              <a:t>Deed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everything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N warning of dangers of </a:t>
            </a:r>
            <a:r>
              <a:rPr lang="fr-CH" dirty="0" err="1" smtClean="0"/>
              <a:t>lambs</a:t>
            </a:r>
            <a:r>
              <a:rPr lang="fr-CH" dirty="0" smtClean="0"/>
              <a:t> </a:t>
            </a:r>
            <a:r>
              <a:rPr lang="fr-CH" dirty="0" err="1" smtClean="0"/>
              <a:t>claiming</a:t>
            </a:r>
            <a:r>
              <a:rPr lang="fr-CH" dirty="0" smtClean="0"/>
              <a:t> bops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choose</a:t>
            </a:r>
            <a:r>
              <a:rPr lang="fr-CH" dirty="0" smtClean="0"/>
              <a:t> not to </a:t>
            </a:r>
            <a:r>
              <a:rPr lang="fr-CH" dirty="0" err="1" smtClean="0"/>
              <a:t>be</a:t>
            </a:r>
            <a:r>
              <a:rPr lang="fr-CH" dirty="0" smtClean="0"/>
              <a:t> </a:t>
            </a:r>
            <a:r>
              <a:rPr lang="fr-CH" dirty="0" err="1" smtClean="0"/>
              <a:t>predatory</a:t>
            </a:r>
            <a:endParaRPr lang="fr-CH" dirty="0" smtClean="0"/>
          </a:p>
        </p:txBody>
      </p:sp>
    </p:spTree>
    <p:extLst>
      <p:ext uri="{BB962C8B-B14F-4D97-AF65-F5344CB8AC3E}">
        <p14:creationId xmlns:p14="http://schemas.microsoft.com/office/powerpoint/2010/main" val="1898948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888" y="642594"/>
            <a:ext cx="10638312" cy="1371600"/>
          </a:xfrm>
        </p:spPr>
        <p:txBody>
          <a:bodyPr/>
          <a:lstStyle/>
          <a:p>
            <a:r>
              <a:rPr lang="en-US" b="1" dirty="0" smtClean="0"/>
              <a:t>Section 14-15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887" y="2103119"/>
            <a:ext cx="11174681" cy="4309555"/>
          </a:xfrm>
        </p:spPr>
        <p:txBody>
          <a:bodyPr/>
          <a:lstStyle/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	</a:t>
            </a:r>
            <a:r>
              <a:rPr lang="en-US" b="1" dirty="0" smtClean="0"/>
              <a:t>‘..to take a look into the secret of how ideals are made’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285750" lvl="1" indent="-285750"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N wonders whether anyone really wants to look inside this </a:t>
            </a:r>
            <a:r>
              <a:rPr lang="en-US" b="1" dirty="0" smtClean="0"/>
              <a:t>dark workshop with its false iridescent light</a:t>
            </a:r>
          </a:p>
          <a:p>
            <a:pPr marL="285750" lvl="1" indent="-285750"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Still he reviews how hatred leads to a search for revenge and some form of justice</a:t>
            </a:r>
          </a:p>
          <a:p>
            <a:pPr marL="285750" lvl="1" indent="-285750"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This is embodied by the MOR who work furiously for their </a:t>
            </a:r>
            <a:r>
              <a:rPr lang="en-US" b="1" dirty="0" smtClean="0"/>
              <a:t>anticipated future bliss</a:t>
            </a:r>
            <a:r>
              <a:rPr lang="en-US" dirty="0" smtClean="0"/>
              <a:t>, 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Kingdom of God</a:t>
            </a:r>
          </a:p>
          <a:p>
            <a:pPr marL="285750" lvl="1" indent="-285750"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This reveals to N how they are expecting payment of sorts </a:t>
            </a:r>
            <a:r>
              <a:rPr lang="mr-IN" dirty="0" smtClean="0"/>
              <a:t>–</a:t>
            </a:r>
            <a:r>
              <a:rPr lang="en-US" dirty="0" smtClean="0"/>
              <a:t> don’t just value suffering for sufferings sake</a:t>
            </a:r>
          </a:p>
          <a:p>
            <a:pPr marL="285750" lvl="1" indent="-285750">
              <a:lnSpc>
                <a:spcPct val="150000"/>
              </a:lnSpc>
              <a:spcBef>
                <a:spcPts val="0"/>
              </a:spcBef>
              <a:buClrTx/>
            </a:pPr>
            <a:endParaRPr lang="en-US" dirty="0"/>
          </a:p>
          <a:p>
            <a:pPr marL="285750" lvl="1" indent="-285750"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Assessment of Christian values </a:t>
            </a:r>
            <a:r>
              <a:rPr lang="mr-IN" dirty="0" smtClean="0"/>
              <a:t>–</a:t>
            </a:r>
            <a:r>
              <a:rPr lang="en-US" dirty="0" smtClean="0"/>
              <a:t> faith, love. Hope, 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promise of bliss for those seeking revenge</a:t>
            </a:r>
          </a:p>
          <a:p>
            <a:pPr marL="285750" lvl="1" indent="-285750"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Weak want to turn tables, not jus about preferring suffering </a:t>
            </a:r>
            <a:r>
              <a:rPr lang="mr-IN" dirty="0" smtClean="0"/>
              <a:t>–</a:t>
            </a:r>
            <a:r>
              <a:rPr lang="en-US" dirty="0" smtClean="0"/>
              <a:t> suffering just a precondition for their kingdom</a:t>
            </a:r>
          </a:p>
          <a:p>
            <a:pPr marL="285750" lvl="1" indent="-285750"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N sees it as OK; as perfectly natural for animal bred within confines of system of incentives (cred-deb)</a:t>
            </a:r>
          </a:p>
          <a:p>
            <a:pPr marL="285750" lvl="1" indent="-285750"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N concerned with the resulting cost to all of their self-hatred cultivated as suffering; the cost of the SRM</a:t>
            </a:r>
          </a:p>
          <a:p>
            <a:pPr marL="285750" lvl="1" indent="-285750"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Also wonders why they should be compensated </a:t>
            </a:r>
            <a:r>
              <a:rPr lang="mr-IN" dirty="0" smtClean="0"/>
              <a:t>–</a:t>
            </a:r>
            <a:r>
              <a:rPr lang="en-US" dirty="0" smtClean="0"/>
              <a:t> ref to </a:t>
            </a:r>
            <a:r>
              <a:rPr lang="en-US" dirty="0"/>
              <a:t>A</a:t>
            </a:r>
            <a:r>
              <a:rPr lang="en-US" dirty="0" smtClean="0"/>
              <a:t>quinas for example as proof of this desire for comp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97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642594"/>
            <a:ext cx="10626436" cy="1371600"/>
          </a:xfrm>
        </p:spPr>
        <p:txBody>
          <a:bodyPr/>
          <a:lstStyle/>
          <a:p>
            <a:r>
              <a:rPr lang="en-US" b="1" dirty="0" smtClean="0"/>
              <a:t>Section 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3" y="2103119"/>
            <a:ext cx="11376561" cy="42145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n-US" sz="1800" b="1" dirty="0" smtClean="0"/>
              <a:t>There is no more decisive mark of a higher nature, a more spirited nature, than that of 	being divided in this sense</a:t>
            </a:r>
          </a:p>
          <a:p>
            <a:pPr marL="274320" lvl="1" indent="0">
              <a:buNone/>
            </a:pPr>
            <a:endParaRPr lang="en-US" sz="1800" b="1" dirty="0"/>
          </a:p>
          <a:p>
            <a:r>
              <a:rPr lang="en-US" dirty="0" smtClean="0"/>
              <a:t>Fearful struggle b/w  these 2 value systems has defined European history for 2 </a:t>
            </a:r>
            <a:r>
              <a:rPr lang="en-US" dirty="0" err="1" smtClean="0"/>
              <a:t>millenia</a:t>
            </a:r>
            <a:endParaRPr lang="en-US" dirty="0" smtClean="0"/>
          </a:p>
          <a:p>
            <a:r>
              <a:rPr lang="en-US" dirty="0" smtClean="0"/>
              <a:t>This division b/w S + N has long since gone </a:t>
            </a:r>
            <a:r>
              <a:rPr lang="mr-IN" dirty="0" smtClean="0"/>
              <a:t>–</a:t>
            </a:r>
            <a:r>
              <a:rPr lang="en-US" dirty="0" smtClean="0"/>
              <a:t> now an </a:t>
            </a:r>
            <a:r>
              <a:rPr lang="en-US" dirty="0" err="1" smtClean="0"/>
              <a:t>internalised</a:t>
            </a:r>
            <a:r>
              <a:rPr lang="en-US" dirty="0" smtClean="0"/>
              <a:t>, </a:t>
            </a:r>
            <a:r>
              <a:rPr lang="en-US" dirty="0" err="1" smtClean="0"/>
              <a:t>spiritualised</a:t>
            </a:r>
            <a:r>
              <a:rPr lang="en-US" dirty="0" smtClean="0"/>
              <a:t> conflict	</a:t>
            </a:r>
          </a:p>
          <a:p>
            <a:r>
              <a:rPr lang="en-US" dirty="0" smtClean="0"/>
              <a:t>This acknowledgement of our internal dominance v preponderance a key message of GOM</a:t>
            </a:r>
          </a:p>
          <a:p>
            <a:r>
              <a:rPr lang="en-US" dirty="0" smtClean="0"/>
              <a:t>Future of mankind needs this increased </a:t>
            </a:r>
            <a:r>
              <a:rPr lang="en-US" dirty="0" err="1" smtClean="0"/>
              <a:t>spiritualisation</a:t>
            </a:r>
            <a:r>
              <a:rPr lang="en-US" dirty="0" smtClean="0"/>
              <a:t> of struggle </a:t>
            </a:r>
            <a:r>
              <a:rPr lang="mr-IN" dirty="0" smtClean="0"/>
              <a:t>–</a:t>
            </a:r>
            <a:r>
              <a:rPr lang="en-US" dirty="0" smtClean="0"/>
              <a:t> will allow New Phil to flourish</a:t>
            </a:r>
          </a:p>
          <a:p>
            <a:r>
              <a:rPr lang="en-US" dirty="0" smtClean="0"/>
              <a:t>Allows us to create distance that is central to progress</a:t>
            </a:r>
            <a:r>
              <a:rPr lang="mr-IN" dirty="0" smtClean="0"/>
              <a:t>…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54594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Section 16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89" y="2103119"/>
            <a:ext cx="11412187" cy="4357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		Rome </a:t>
            </a:r>
            <a:r>
              <a:rPr lang="en-US" b="1" dirty="0"/>
              <a:t>versus Judea; Judea versus </a:t>
            </a:r>
            <a:r>
              <a:rPr lang="en-US" b="1" dirty="0" smtClean="0"/>
              <a:t>Rome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The history of Europe for N is therefore able to be reduced to two recurrent opposing values</a:t>
            </a:r>
          </a:p>
          <a:p>
            <a:r>
              <a:rPr lang="en-US" dirty="0"/>
              <a:t>Rome = active forces + primacy of WTP </a:t>
            </a:r>
            <a:r>
              <a:rPr lang="en-US" b="1" dirty="0"/>
              <a:t>versus </a:t>
            </a:r>
            <a:r>
              <a:rPr lang="en-US" dirty="0"/>
              <a:t>Judea = reactive forces + will to existence</a:t>
            </a:r>
          </a:p>
          <a:p>
            <a:r>
              <a:rPr lang="en-US" dirty="0"/>
              <a:t>Rome </a:t>
            </a:r>
            <a:r>
              <a:rPr lang="fr-CH" dirty="0" smtClean="0"/>
              <a:t>=</a:t>
            </a:r>
            <a:r>
              <a:rPr lang="en-US" dirty="0" smtClean="0"/>
              <a:t> </a:t>
            </a:r>
            <a:r>
              <a:rPr lang="en-US" dirty="0"/>
              <a:t>Renaissance; </a:t>
            </a:r>
            <a:r>
              <a:rPr lang="en-US" dirty="0" err="1"/>
              <a:t>CounterRef</a:t>
            </a:r>
            <a:r>
              <a:rPr lang="en-US" dirty="0"/>
              <a:t>; F </a:t>
            </a:r>
            <a:r>
              <a:rPr lang="en-US" dirty="0" err="1"/>
              <a:t>ancien</a:t>
            </a:r>
            <a:r>
              <a:rPr lang="en-US" dirty="0"/>
              <a:t> regime + Nap; Judea </a:t>
            </a:r>
            <a:r>
              <a:rPr lang="fr-CH" dirty="0" smtClean="0"/>
              <a:t>=</a:t>
            </a:r>
            <a:r>
              <a:rPr lang="en-US" dirty="0" smtClean="0"/>
              <a:t> </a:t>
            </a:r>
            <a:r>
              <a:rPr lang="en-US" dirty="0"/>
              <a:t>Christianity; Reformation; F </a:t>
            </a:r>
            <a:r>
              <a:rPr lang="en-US" dirty="0" smtClean="0"/>
              <a:t>Rev</a:t>
            </a:r>
          </a:p>
          <a:p>
            <a:r>
              <a:rPr lang="en-US" dirty="0" smtClean="0"/>
              <a:t>Rome = mass sacrificed for the individual; Judea = preserves mass at expense of the individual</a:t>
            </a:r>
          </a:p>
          <a:p>
            <a:r>
              <a:rPr lang="en-US" dirty="0" smtClean="0"/>
              <a:t>Pro-Roman anti-Semitism?  No </a:t>
            </a:r>
            <a:r>
              <a:rPr lang="mr-IN" dirty="0" smtClean="0"/>
              <a:t>–</a:t>
            </a:r>
            <a:r>
              <a:rPr lang="en-US" dirty="0" smtClean="0"/>
              <a:t> much more about how they are both sides of the same struggle</a:t>
            </a:r>
          </a:p>
          <a:p>
            <a:r>
              <a:rPr lang="en-US" dirty="0" smtClean="0"/>
              <a:t>SRM started w/priestly Jews of Judea BUT only at instigation of Roman Empire</a:t>
            </a:r>
            <a:r>
              <a:rPr lang="mr-IN" dirty="0" smtClean="0"/>
              <a:t>…</a:t>
            </a:r>
            <a:endParaRPr lang="fr-CH" dirty="0" smtClean="0"/>
          </a:p>
          <a:p>
            <a:r>
              <a:rPr lang="fr-CH" dirty="0" err="1" smtClean="0"/>
              <a:t>Jews</a:t>
            </a:r>
            <a:r>
              <a:rPr lang="fr-CH" dirty="0" smtClean="0"/>
              <a:t> </a:t>
            </a:r>
            <a:r>
              <a:rPr lang="fr-CH" dirty="0" err="1" smtClean="0"/>
              <a:t>had</a:t>
            </a:r>
            <a:r>
              <a:rPr lang="fr-CH" dirty="0" smtClean="0"/>
              <a:t> been </a:t>
            </a:r>
            <a:r>
              <a:rPr lang="fr-CH" dirty="0" err="1" smtClean="0"/>
              <a:t>oppressed</a:t>
            </a:r>
            <a:r>
              <a:rPr lang="fr-CH" dirty="0" smtClean="0"/>
              <a:t> + </a:t>
            </a:r>
            <a:r>
              <a:rPr lang="fr-CH" dirty="0" err="1" smtClean="0"/>
              <a:t>enslaved</a:t>
            </a:r>
            <a:r>
              <a:rPr lang="fr-CH" dirty="0" smtClean="0"/>
              <a:t> </a:t>
            </a:r>
            <a:r>
              <a:rPr lang="fr-CH" dirty="0" err="1" smtClean="0"/>
              <a:t>before</a:t>
            </a:r>
            <a:r>
              <a:rPr lang="fr-CH" dirty="0" smtClean="0"/>
              <a:t> </a:t>
            </a:r>
            <a:r>
              <a:rPr lang="fr-CH" dirty="0" err="1" smtClean="0"/>
              <a:t>this</a:t>
            </a:r>
            <a:r>
              <a:rPr lang="fr-CH" dirty="0"/>
              <a:t> </a:t>
            </a:r>
            <a:r>
              <a:rPr lang="fr-CH" dirty="0" smtClean="0"/>
              <a:t>BUT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took</a:t>
            </a:r>
            <a:r>
              <a:rPr lang="fr-CH" dirty="0" smtClean="0"/>
              <a:t> Rome to inspire </a:t>
            </a:r>
            <a:r>
              <a:rPr lang="fr-CH" dirty="0" err="1" smtClean="0"/>
              <a:t>creative</a:t>
            </a:r>
            <a:r>
              <a:rPr lang="fr-CH" dirty="0" smtClean="0"/>
              <a:t> </a:t>
            </a:r>
            <a:r>
              <a:rPr lang="fr-CH" i="1" dirty="0" smtClean="0"/>
              <a:t>ressentiment</a:t>
            </a:r>
            <a:endParaRPr lang="en-US" i="1" dirty="0"/>
          </a:p>
          <a:p>
            <a:r>
              <a:rPr lang="en-US" dirty="0" smtClean="0"/>
              <a:t>N however clearly undercuts his mission with GOM with this simplification of his message</a:t>
            </a:r>
          </a:p>
          <a:p>
            <a:r>
              <a:rPr lang="en-US" dirty="0" smtClean="0"/>
              <a:t>Instead of reading carefully and ruminating, we are given a soundbite!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75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639" y="804520"/>
            <a:ext cx="10544215" cy="62052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Key points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39" y="1793174"/>
            <a:ext cx="10996551" cy="3946853"/>
          </a:xfrm>
        </p:spPr>
        <p:txBody>
          <a:bodyPr/>
          <a:lstStyle/>
          <a:p>
            <a:r>
              <a:rPr lang="en-US" dirty="0" smtClean="0"/>
              <a:t>N defines his concept of good</a:t>
            </a:r>
          </a:p>
          <a:p>
            <a:r>
              <a:rPr lang="en-US" dirty="0" smtClean="0"/>
              <a:t>This done by explaining the historical evolution of the idea</a:t>
            </a:r>
          </a:p>
          <a:p>
            <a:r>
              <a:rPr lang="en-US" dirty="0" smtClean="0"/>
              <a:t>Firstly looking at its Noble origins</a:t>
            </a:r>
          </a:p>
          <a:p>
            <a:r>
              <a:rPr lang="en-US" dirty="0" smtClean="0"/>
              <a:t>Secondly by examining how that good/bad distinction gave way to a good/evil value system</a:t>
            </a:r>
          </a:p>
          <a:p>
            <a:r>
              <a:rPr lang="en-US" dirty="0" smtClean="0"/>
              <a:t>This N explains is the Slave Revolt of Morality, a state we still find ourselves mired in</a:t>
            </a:r>
          </a:p>
          <a:p>
            <a:r>
              <a:rPr lang="en-US" dirty="0" smtClean="0"/>
              <a:t>This juxtaposition of value systems is still with us however</a:t>
            </a:r>
          </a:p>
          <a:p>
            <a:r>
              <a:rPr lang="en-US" dirty="0" smtClean="0"/>
              <a:t>N himself sees the possibility of hope in this</a:t>
            </a:r>
          </a:p>
          <a:p>
            <a:r>
              <a:rPr lang="en-US" dirty="0" smtClean="0"/>
              <a:t>He sees the </a:t>
            </a:r>
            <a:r>
              <a:rPr lang="en-US" dirty="0" smtClean="0"/>
              <a:t>rhythm </a:t>
            </a:r>
            <a:r>
              <a:rPr lang="en-US" dirty="0" smtClean="0"/>
              <a:t>of history swinging again in the Noble’s </a:t>
            </a:r>
            <a:r>
              <a:rPr lang="en-US" dirty="0" err="1" smtClean="0"/>
              <a:t>favour</a:t>
            </a:r>
            <a:endParaRPr lang="en-US" dirty="0" smtClean="0"/>
          </a:p>
          <a:p>
            <a:r>
              <a:rPr lang="en-US" dirty="0" smtClean="0"/>
              <a:t>This is why he is writing GOM….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762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Section 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89" y="2103120"/>
            <a:ext cx="11376562" cy="39319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b="1" dirty="0" smtClean="0"/>
              <a:t>Was that the end of it?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smtClean="0"/>
              <a:t>N asking the q and refuting it </a:t>
            </a:r>
            <a:r>
              <a:rPr lang="mr-IN" dirty="0" smtClean="0"/>
              <a:t>–</a:t>
            </a:r>
            <a:r>
              <a:rPr lang="en-US" dirty="0" smtClean="0"/>
              <a:t> reference to Napoleon and his effect on 19C Europe</a:t>
            </a:r>
          </a:p>
          <a:p>
            <a:r>
              <a:rPr lang="en-US" dirty="0" smtClean="0"/>
              <a:t>Explaining how the </a:t>
            </a:r>
            <a:r>
              <a:rPr lang="en-US" dirty="0" err="1" smtClean="0"/>
              <a:t>crisi</a:t>
            </a:r>
            <a:r>
              <a:rPr lang="en-US" dirty="0" smtClean="0"/>
              <a:t> of decadence a reaction to Napoleon</a:t>
            </a:r>
          </a:p>
          <a:p>
            <a:r>
              <a:rPr lang="en-US" dirty="0" smtClean="0"/>
              <a:t>Nobility remains alive </a:t>
            </a:r>
            <a:r>
              <a:rPr lang="mr-IN" dirty="0" smtClean="0"/>
              <a:t>–</a:t>
            </a:r>
            <a:r>
              <a:rPr lang="en-US" dirty="0" smtClean="0"/>
              <a:t> Napoleon </a:t>
            </a:r>
            <a:r>
              <a:rPr lang="en-US" b="1" dirty="0" smtClean="0"/>
              <a:t>a signpost to the other path</a:t>
            </a:r>
          </a:p>
          <a:p>
            <a:r>
              <a:rPr lang="en-US" dirty="0" smtClean="0"/>
              <a:t>Reactive forces concerned w/smothering active forces </a:t>
            </a:r>
            <a:r>
              <a:rPr lang="mr-IN" dirty="0" smtClean="0"/>
              <a:t>–</a:t>
            </a:r>
            <a:r>
              <a:rPr lang="en-US" dirty="0" smtClean="0"/>
              <a:t> Napoleon’s defeat case in point..</a:t>
            </a:r>
          </a:p>
          <a:p>
            <a:r>
              <a:rPr lang="en-US" dirty="0" smtClean="0"/>
              <a:t>However N now senses the </a:t>
            </a:r>
            <a:r>
              <a:rPr lang="en-US" dirty="0" err="1" smtClean="0"/>
              <a:t>rythmn</a:t>
            </a:r>
            <a:r>
              <a:rPr lang="en-US" dirty="0" smtClean="0"/>
              <a:t> of history is moving towards active forces once again..</a:t>
            </a:r>
          </a:p>
          <a:p>
            <a:r>
              <a:rPr lang="en-US" dirty="0" smtClean="0"/>
              <a:t>Judean reaction will exhaust itself in constraining Noble forces (the ‘culture’ of taming the beast)</a:t>
            </a:r>
          </a:p>
          <a:p>
            <a:r>
              <a:rPr lang="en-US" dirty="0" smtClean="0"/>
              <a:t>Culture will therefore collapse; decadence will follow; ‘Rome’ active forces will take upper hand</a:t>
            </a:r>
          </a:p>
          <a:p>
            <a:r>
              <a:rPr lang="en-US" dirty="0" smtClean="0"/>
              <a:t>Even if for a glorious </a:t>
            </a:r>
            <a:r>
              <a:rPr lang="en-US" dirty="0" err="1" smtClean="0"/>
              <a:t>shortlived</a:t>
            </a:r>
            <a:r>
              <a:rPr lang="en-US" smtClean="0"/>
              <a:t> period, GOMs readers will have been alerted and can join!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549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Study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How does N explain the origin of the concept of good?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does N mean by Slave Revolt of Morality?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is </a:t>
            </a:r>
            <a:r>
              <a:rPr lang="en-US" i="1" dirty="0" err="1" smtClean="0"/>
              <a:t>ressentiment</a:t>
            </a:r>
            <a:r>
              <a:rPr lang="en-US" dirty="0" smtClean="0"/>
              <a:t>? (characteristics + effects)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 what key ways do Noble + Slave Morality differ?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For what struggle does N propose the symbol ‘Rome vs Judea; Judea vs Rome’?</a:t>
            </a:r>
          </a:p>
        </p:txBody>
      </p:sp>
    </p:spTree>
    <p:extLst>
      <p:ext uri="{BB962C8B-B14F-4D97-AF65-F5344CB8AC3E}">
        <p14:creationId xmlns:p14="http://schemas.microsoft.com/office/powerpoint/2010/main" val="187316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91" y="642594"/>
            <a:ext cx="10590809" cy="1371600"/>
          </a:xfrm>
        </p:spPr>
        <p:txBody>
          <a:bodyPr/>
          <a:lstStyle/>
          <a:p>
            <a:r>
              <a:rPr lang="en-US" b="1" dirty="0" smtClean="0"/>
              <a:t>Sections 1-2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91" y="2103120"/>
            <a:ext cx="11376560" cy="4440184"/>
          </a:xfrm>
        </p:spPr>
        <p:txBody>
          <a:bodyPr>
            <a:normAutofit/>
          </a:bodyPr>
          <a:lstStyle/>
          <a:p>
            <a:r>
              <a:rPr lang="en-US" dirty="0" smtClean="0"/>
              <a:t>‘English psychologists’ interesting tendency to highlight our inner shame to highlight, </a:t>
            </a:r>
            <a:r>
              <a:rPr lang="en-US" dirty="0" err="1" smtClean="0"/>
              <a:t>criticise</a:t>
            </a:r>
            <a:endParaRPr lang="en-US" dirty="0" smtClean="0"/>
          </a:p>
          <a:p>
            <a:r>
              <a:rPr lang="en-US" dirty="0" smtClean="0"/>
              <a:t>Determination to </a:t>
            </a:r>
            <a:r>
              <a:rPr lang="en-US" b="1" dirty="0" smtClean="0"/>
              <a:t>‘sacrifice all desirability to truth’</a:t>
            </a:r>
          </a:p>
          <a:p>
            <a:r>
              <a:rPr lang="en-US" dirty="0" smtClean="0"/>
              <a:t>If they manage this, they will help N achieve his goal to uncover undesirable truth about M</a:t>
            </a:r>
          </a:p>
          <a:p>
            <a:r>
              <a:rPr lang="en-US" dirty="0" smtClean="0"/>
              <a:t>N needs EPs to rail against as </a:t>
            </a:r>
            <a:r>
              <a:rPr lang="fr-CH" dirty="0" err="1" smtClean="0"/>
              <a:t>this</a:t>
            </a:r>
            <a:r>
              <a:rPr lang="fr-CH" dirty="0" smtClean="0"/>
              <a:t> EP </a:t>
            </a:r>
            <a:r>
              <a:rPr lang="fr-CH" dirty="0" err="1" smtClean="0"/>
              <a:t>process</a:t>
            </a:r>
            <a:r>
              <a:rPr lang="fr-CH" dirty="0" smtClean="0"/>
              <a:t> </a:t>
            </a:r>
            <a:r>
              <a:rPr lang="fr-CH" dirty="0" err="1" smtClean="0"/>
              <a:t>gives</a:t>
            </a:r>
            <a:r>
              <a:rPr lang="fr-CH" dirty="0" smtClean="0"/>
              <a:t> a </a:t>
            </a:r>
            <a:r>
              <a:rPr lang="fr-CH" dirty="0" err="1" smtClean="0"/>
              <a:t>practical</a:t>
            </a:r>
            <a:r>
              <a:rPr lang="fr-CH" dirty="0" smtClean="0"/>
              <a:t> </a:t>
            </a:r>
            <a:r>
              <a:rPr lang="fr-CH" dirty="0" err="1" smtClean="0"/>
              <a:t>demo</a:t>
            </a:r>
            <a:r>
              <a:rPr lang="fr-CH" dirty="0" smtClean="0"/>
              <a:t> of all </a:t>
            </a:r>
            <a:r>
              <a:rPr lang="fr-CH" dirty="0" err="1" smtClean="0"/>
              <a:t>he</a:t>
            </a:r>
            <a:r>
              <a:rPr lang="fr-CH" dirty="0" smtClean="0"/>
              <a:t> </a:t>
            </a:r>
            <a:r>
              <a:rPr lang="fr-CH" dirty="0" err="1" smtClean="0"/>
              <a:t>hates</a:t>
            </a:r>
            <a:r>
              <a:rPr lang="mr-IN" dirty="0" smtClean="0"/>
              <a:t>…</a:t>
            </a:r>
            <a:r>
              <a:rPr lang="fr-CH" dirty="0" smtClean="0"/>
              <a:t>.</a:t>
            </a:r>
          </a:p>
          <a:p>
            <a:endParaRPr lang="fr-CH" dirty="0"/>
          </a:p>
          <a:p>
            <a:r>
              <a:rPr lang="fr-CH" dirty="0" err="1" smtClean="0"/>
              <a:t>EPs</a:t>
            </a:r>
            <a:r>
              <a:rPr lang="fr-CH" dirty="0" smtClean="0"/>
              <a:t> </a:t>
            </a:r>
            <a:r>
              <a:rPr lang="fr-CH" dirty="0" err="1" smtClean="0"/>
              <a:t>also</a:t>
            </a:r>
            <a:r>
              <a:rPr lang="fr-CH" dirty="0" smtClean="0"/>
              <a:t> </a:t>
            </a:r>
            <a:r>
              <a:rPr lang="fr-CH" dirty="0" err="1" smtClean="0"/>
              <a:t>lacking</a:t>
            </a:r>
            <a:r>
              <a:rPr lang="fr-CH" dirty="0" smtClean="0"/>
              <a:t> in </a:t>
            </a:r>
            <a:r>
              <a:rPr lang="fr-CH" dirty="0" err="1" smtClean="0"/>
              <a:t>historical</a:t>
            </a:r>
            <a:r>
              <a:rPr lang="fr-CH" dirty="0" smtClean="0"/>
              <a:t> spirit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unable</a:t>
            </a:r>
            <a:r>
              <a:rPr lang="fr-CH" dirty="0" smtClean="0"/>
              <a:t> to look at </a:t>
            </a:r>
            <a:r>
              <a:rPr lang="fr-CH" dirty="0" err="1" smtClean="0"/>
              <a:t>past</a:t>
            </a:r>
            <a:r>
              <a:rPr lang="fr-CH" dirty="0" smtClean="0"/>
              <a:t> w/o </a:t>
            </a:r>
            <a:r>
              <a:rPr lang="fr-CH" dirty="0" err="1" smtClean="0"/>
              <a:t>projecting</a:t>
            </a:r>
            <a:r>
              <a:rPr lang="fr-CH" dirty="0" smtClean="0"/>
              <a:t> selves onto </a:t>
            </a:r>
            <a:r>
              <a:rPr lang="fr-CH" dirty="0" err="1" smtClean="0"/>
              <a:t>it</a:t>
            </a:r>
            <a:endParaRPr lang="fr-CH" dirty="0" smtClean="0"/>
          </a:p>
          <a:p>
            <a:r>
              <a:rPr lang="fr-CH" dirty="0" smtClean="0"/>
              <a:t>‘Good’ for </a:t>
            </a:r>
            <a:r>
              <a:rPr lang="fr-CH" dirty="0" err="1" smtClean="0"/>
              <a:t>them</a:t>
            </a:r>
            <a:r>
              <a:rPr lang="fr-CH" dirty="0" smtClean="0"/>
              <a:t> </a:t>
            </a:r>
            <a:r>
              <a:rPr lang="fr-CH" dirty="0" err="1" smtClean="0"/>
              <a:t>originated</a:t>
            </a:r>
            <a:r>
              <a:rPr lang="fr-CH" dirty="0" smtClean="0"/>
              <a:t> as concept; </a:t>
            </a:r>
            <a:r>
              <a:rPr lang="fr-CH" dirty="0" err="1" smtClean="0"/>
              <a:t>judgement</a:t>
            </a:r>
            <a:r>
              <a:rPr lang="fr-CH" dirty="0" smtClean="0"/>
              <a:t> on how </a:t>
            </a:r>
            <a:r>
              <a:rPr lang="fr-CH" dirty="0" err="1" smtClean="0"/>
              <a:t>useful</a:t>
            </a:r>
            <a:r>
              <a:rPr lang="fr-CH" dirty="0" smtClean="0"/>
              <a:t> </a:t>
            </a:r>
            <a:r>
              <a:rPr lang="fr-CH" dirty="0" err="1" smtClean="0"/>
              <a:t>it</a:t>
            </a:r>
            <a:r>
              <a:rPr lang="fr-CH" dirty="0" smtClean="0"/>
              <a:t> </a:t>
            </a:r>
            <a:r>
              <a:rPr lang="fr-CH" dirty="0" err="1" smtClean="0"/>
              <a:t>was</a:t>
            </a:r>
            <a:r>
              <a:rPr lang="fr-CH" dirty="0" smtClean="0"/>
              <a:t>, not </a:t>
            </a:r>
            <a:r>
              <a:rPr lang="fr-CH" dirty="0" err="1" smtClean="0"/>
              <a:t>who</a:t>
            </a:r>
            <a:r>
              <a:rPr lang="fr-CH" dirty="0" smtClean="0"/>
              <a:t> </a:t>
            </a:r>
            <a:r>
              <a:rPr lang="fr-CH" dirty="0" err="1" smtClean="0"/>
              <a:t>was</a:t>
            </a:r>
            <a:r>
              <a:rPr lang="fr-CH" dirty="0" smtClean="0"/>
              <a:t> </a:t>
            </a:r>
            <a:r>
              <a:rPr lang="fr-CH" dirty="0" err="1" smtClean="0"/>
              <a:t>involved</a:t>
            </a:r>
            <a:endParaRPr lang="fr-CH" dirty="0" smtClean="0"/>
          </a:p>
          <a:p>
            <a:r>
              <a:rPr lang="fr-CH" dirty="0" smtClean="0"/>
              <a:t>Good </a:t>
            </a:r>
            <a:r>
              <a:rPr lang="fr-CH" dirty="0" err="1" smtClean="0"/>
              <a:t>therefore</a:t>
            </a:r>
            <a:r>
              <a:rPr lang="fr-CH" dirty="0" smtClean="0"/>
              <a:t> </a:t>
            </a:r>
            <a:r>
              <a:rPr lang="fr-CH" dirty="0" err="1" smtClean="0"/>
              <a:t>attained</a:t>
            </a:r>
            <a:r>
              <a:rPr lang="fr-CH" dirty="0" smtClean="0"/>
              <a:t> value in </a:t>
            </a:r>
            <a:r>
              <a:rPr lang="fr-CH" dirty="0" err="1" smtClean="0"/>
              <a:t>itself</a:t>
            </a:r>
            <a:r>
              <a:rPr lang="fr-CH" dirty="0" smtClean="0"/>
              <a:t> - </a:t>
            </a:r>
            <a:r>
              <a:rPr lang="fr-CH" dirty="0" err="1" smtClean="0"/>
              <a:t>became</a:t>
            </a:r>
            <a:r>
              <a:rPr lang="fr-CH" dirty="0" smtClean="0"/>
              <a:t> self-</a:t>
            </a:r>
            <a:r>
              <a:rPr lang="fr-CH" dirty="0" err="1" smtClean="0"/>
              <a:t>less</a:t>
            </a:r>
            <a:r>
              <a:rPr lang="fr-CH" dirty="0" smtClean="0"/>
              <a:t>; </a:t>
            </a:r>
            <a:r>
              <a:rPr lang="fr-CH" dirty="0" err="1" smtClean="0"/>
              <a:t>unegoistic</a:t>
            </a:r>
            <a:r>
              <a:rPr lang="fr-CH" dirty="0" smtClean="0"/>
              <a:t> + not self-</a:t>
            </a:r>
            <a:r>
              <a:rPr lang="fr-CH" dirty="0" err="1" smtClean="0"/>
              <a:t>ish</a:t>
            </a:r>
            <a:r>
              <a:rPr lang="fr-CH" dirty="0" smtClean="0"/>
              <a:t>; </a:t>
            </a:r>
            <a:r>
              <a:rPr lang="fr-CH" dirty="0" err="1" smtClean="0"/>
              <a:t>egoistic</a:t>
            </a:r>
            <a:r>
              <a:rPr lang="mr-IN" dirty="0" smtClean="0"/>
              <a:t>…</a:t>
            </a:r>
            <a:endParaRPr lang="fr-CH" dirty="0"/>
          </a:p>
          <a:p>
            <a:r>
              <a:rPr lang="fr-CH" dirty="0" smtClean="0"/>
              <a:t>BUT </a:t>
            </a:r>
            <a:r>
              <a:rPr lang="fr-CH" b="1" dirty="0" smtClean="0"/>
              <a:t>Good</a:t>
            </a:r>
            <a:r>
              <a:rPr lang="fr-CH" dirty="0" smtClean="0"/>
              <a:t> for N </a:t>
            </a:r>
            <a:r>
              <a:rPr lang="fr-CH" dirty="0" err="1" smtClean="0"/>
              <a:t>originated</a:t>
            </a:r>
            <a:r>
              <a:rPr lang="fr-CH" dirty="0" smtClean="0"/>
              <a:t> </a:t>
            </a:r>
            <a:r>
              <a:rPr lang="fr-CH" dirty="0" err="1" smtClean="0"/>
              <a:t>from</a:t>
            </a:r>
            <a:r>
              <a:rPr lang="fr-CH" dirty="0" smtClean="0"/>
              <a:t> </a:t>
            </a:r>
            <a:r>
              <a:rPr lang="fr-CH" dirty="0" err="1" smtClean="0"/>
              <a:t>experience</a:t>
            </a:r>
            <a:r>
              <a:rPr lang="fr-CH" dirty="0" smtClean="0"/>
              <a:t> of the Good </a:t>
            </a:r>
            <a:r>
              <a:rPr lang="fr-CH" dirty="0" err="1" smtClean="0"/>
              <a:t>themselves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superior</a:t>
            </a:r>
            <a:r>
              <a:rPr lang="fr-CH" dirty="0" smtClean="0"/>
              <a:t> vs </a:t>
            </a:r>
            <a:r>
              <a:rPr lang="fr-CH" dirty="0" err="1" smtClean="0"/>
              <a:t>lower</a:t>
            </a:r>
            <a:r>
              <a:rPr lang="fr-CH" dirty="0" smtClean="0"/>
              <a:t> </a:t>
            </a:r>
            <a:r>
              <a:rPr lang="fr-CH" dirty="0" err="1" smtClean="0"/>
              <a:t>others</a:t>
            </a:r>
            <a:r>
              <a:rPr lang="fr-CH" dirty="0" smtClean="0"/>
              <a:t> (</a:t>
            </a:r>
            <a:r>
              <a:rPr lang="fr-CH" b="1" dirty="0" smtClean="0"/>
              <a:t>Bad</a:t>
            </a:r>
            <a:r>
              <a:rPr lang="fr-CH" dirty="0" smtClean="0"/>
              <a:t>)</a:t>
            </a:r>
          </a:p>
          <a:p>
            <a:pPr marL="0" indent="0">
              <a:buNone/>
            </a:pPr>
            <a:r>
              <a:rPr lang="fr-CH" b="1" dirty="0" smtClean="0"/>
              <a:t>    ‘the noble, </a:t>
            </a:r>
            <a:r>
              <a:rPr lang="fr-CH" b="1" dirty="0" err="1" smtClean="0"/>
              <a:t>powerful</a:t>
            </a:r>
            <a:r>
              <a:rPr lang="fr-CH" b="1" dirty="0" smtClean="0"/>
              <a:t>, high-</a:t>
            </a:r>
            <a:r>
              <a:rPr lang="fr-CH" b="1" dirty="0" err="1" smtClean="0"/>
              <a:t>stationed</a:t>
            </a:r>
            <a:r>
              <a:rPr lang="fr-CH" b="1" dirty="0" smtClean="0"/>
              <a:t> and high-</a:t>
            </a:r>
            <a:r>
              <a:rPr lang="fr-CH" b="1" dirty="0" err="1" smtClean="0"/>
              <a:t>minded</a:t>
            </a:r>
            <a:r>
              <a:rPr lang="fr-CH" b="1" dirty="0" smtClean="0"/>
              <a:t>’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selfish</a:t>
            </a:r>
            <a:r>
              <a:rPr lang="fr-CH" dirty="0" smtClean="0"/>
              <a:t>, </a:t>
            </a:r>
            <a:r>
              <a:rPr lang="fr-CH" dirty="0" err="1" smtClean="0"/>
              <a:t>egoistic</a:t>
            </a:r>
            <a:r>
              <a:rPr lang="fr-CH" dirty="0" smtClean="0"/>
              <a:t> assertion of self </a:t>
            </a:r>
            <a:r>
              <a:rPr lang="fr-CH" dirty="0" err="1" smtClean="0"/>
              <a:t>worth</a:t>
            </a:r>
            <a:endParaRPr lang="fr-CH" dirty="0" smtClean="0"/>
          </a:p>
          <a:p>
            <a:r>
              <a:rPr lang="fr-CH" dirty="0" smtClean="0"/>
              <a:t>EP </a:t>
            </a:r>
            <a:r>
              <a:rPr lang="fr-CH" dirty="0" err="1" smtClean="0"/>
              <a:t>ascendency</a:t>
            </a:r>
            <a:r>
              <a:rPr lang="fr-CH" dirty="0" smtClean="0"/>
              <a:t> </a:t>
            </a:r>
            <a:r>
              <a:rPr lang="fr-CH" dirty="0" err="1" smtClean="0"/>
              <a:t>however</a:t>
            </a:r>
            <a:r>
              <a:rPr lang="fr-CH" dirty="0" smtClean="0"/>
              <a:t> </a:t>
            </a:r>
            <a:r>
              <a:rPr lang="fr-CH" dirty="0" err="1" smtClean="0"/>
              <a:t>demonstrates</a:t>
            </a:r>
            <a:r>
              <a:rPr lang="fr-CH" dirty="0" smtClean="0"/>
              <a:t> </a:t>
            </a:r>
            <a:r>
              <a:rPr lang="fr-CH" dirty="0" err="1" smtClean="0"/>
              <a:t>decline</a:t>
            </a:r>
            <a:r>
              <a:rPr lang="fr-CH" dirty="0" smtClean="0"/>
              <a:t> in </a:t>
            </a:r>
            <a:r>
              <a:rPr lang="fr-CH" dirty="0" err="1" smtClean="0"/>
              <a:t>these</a:t>
            </a:r>
            <a:r>
              <a:rPr lang="fr-CH" dirty="0" smtClean="0"/>
              <a:t> noble values; </a:t>
            </a:r>
            <a:r>
              <a:rPr lang="fr-CH" dirty="0" err="1" smtClean="0"/>
              <a:t>rise</a:t>
            </a:r>
            <a:r>
              <a:rPr lang="fr-CH" dirty="0" smtClean="0"/>
              <a:t> in </a:t>
            </a:r>
            <a:r>
              <a:rPr lang="fr-CH" dirty="0" err="1" smtClean="0"/>
              <a:t>herd</a:t>
            </a:r>
            <a:r>
              <a:rPr lang="fr-CH" dirty="0" smtClean="0"/>
              <a:t> values</a:t>
            </a:r>
          </a:p>
        </p:txBody>
      </p:sp>
    </p:spTree>
    <p:extLst>
      <p:ext uri="{BB962C8B-B14F-4D97-AF65-F5344CB8AC3E}">
        <p14:creationId xmlns:p14="http://schemas.microsoft.com/office/powerpoint/2010/main" val="924199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016" y="642594"/>
            <a:ext cx="10555184" cy="1371600"/>
          </a:xfrm>
        </p:spPr>
        <p:txBody>
          <a:bodyPr/>
          <a:lstStyle/>
          <a:p>
            <a:r>
              <a:rPr lang="en-US" b="1" dirty="0" smtClean="0"/>
              <a:t>Sections 3-4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016" y="2103119"/>
            <a:ext cx="11281558" cy="4048299"/>
          </a:xfrm>
        </p:spPr>
        <p:txBody>
          <a:bodyPr/>
          <a:lstStyle/>
          <a:p>
            <a:r>
              <a:rPr lang="en-US" dirty="0" smtClean="0"/>
              <a:t>N also disagrees w/EPs due to psychological absurdity of their position</a:t>
            </a:r>
          </a:p>
          <a:p>
            <a:r>
              <a:rPr lang="en-US" dirty="0" smtClean="0"/>
              <a:t>According to them, Good originated w/ those to whom Good was demonstrated, yet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Goodness of </a:t>
            </a:r>
            <a:r>
              <a:rPr lang="en-US" dirty="0" err="1" smtClean="0"/>
              <a:t>unegoistic</a:t>
            </a:r>
            <a:r>
              <a:rPr lang="en-US" dirty="0" smtClean="0"/>
              <a:t> action therefore both grossly exaggerated, yet indelibly imprinted</a:t>
            </a:r>
          </a:p>
          <a:p>
            <a:r>
              <a:rPr lang="en-US" dirty="0" smtClean="0"/>
              <a:t>How can our definition of Good be obviously changeable yet imprinted to the extent it is?</a:t>
            </a:r>
          </a:p>
          <a:p>
            <a:pPr marL="0" indent="0">
              <a:buNone/>
            </a:pPr>
            <a:endParaRPr lang="fr-CH" dirty="0"/>
          </a:p>
          <a:p>
            <a:r>
              <a:rPr lang="en-US" dirty="0" smtClean="0"/>
              <a:t>N Good based on study of linguistic designations which share common meanings</a:t>
            </a:r>
          </a:p>
          <a:p>
            <a:r>
              <a:rPr lang="en-US" dirty="0" smtClean="0"/>
              <a:t>‘Noble’; ‘aristocratic’ the basis of N Good</a:t>
            </a:r>
            <a:r>
              <a:rPr lang="mr-IN" dirty="0" smtClean="0"/>
              <a:t>……</a:t>
            </a:r>
            <a:r>
              <a:rPr lang="en-US" dirty="0" smtClean="0"/>
              <a:t>just as N Bad based on ‘common’; ‘plebian’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Moral designations based on </a:t>
            </a:r>
            <a:r>
              <a:rPr lang="en-US" dirty="0" err="1" smtClean="0"/>
              <a:t>premoral</a:t>
            </a:r>
            <a:r>
              <a:rPr lang="en-US" dirty="0" smtClean="0"/>
              <a:t> foundations </a:t>
            </a:r>
            <a:r>
              <a:rPr lang="mr-IN" dirty="0" smtClean="0"/>
              <a:t>–</a:t>
            </a:r>
            <a:r>
              <a:rPr lang="en-US" dirty="0" smtClean="0"/>
              <a:t> political; social assignations</a:t>
            </a:r>
          </a:p>
          <a:p>
            <a:r>
              <a:rPr lang="en-US" dirty="0" smtClean="0"/>
              <a:t>This insight into moral origins has been lost, masked by democratic prejudice in our modern world</a:t>
            </a:r>
          </a:p>
          <a:p>
            <a:r>
              <a:rPr lang="en-US" dirty="0" smtClean="0"/>
              <a:t>These true origins would undercut values of our society, these democratic mores the Eps worship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92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140" y="642594"/>
            <a:ext cx="10567060" cy="1371600"/>
          </a:xfrm>
        </p:spPr>
        <p:txBody>
          <a:bodyPr/>
          <a:lstStyle/>
          <a:p>
            <a:r>
              <a:rPr lang="en-US" b="1" dirty="0" smtClean="0"/>
              <a:t>Section 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139" y="2103120"/>
            <a:ext cx="11127179" cy="3931920"/>
          </a:xfrm>
        </p:spPr>
        <p:txBody>
          <a:bodyPr/>
          <a:lstStyle/>
          <a:p>
            <a:r>
              <a:rPr lang="en-US" dirty="0" smtClean="0"/>
              <a:t>Readers now addressed with “our problem”, a “quiet problem”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ie</a:t>
            </a:r>
            <a:r>
              <a:rPr lang="en-US" dirty="0" smtClean="0"/>
              <a:t>; how to define nobility</a:t>
            </a:r>
          </a:p>
          <a:p>
            <a:r>
              <a:rPr lang="en-US" dirty="0" smtClean="0"/>
              <a:t>Greek nobility called themselves good </a:t>
            </a:r>
            <a:r>
              <a:rPr lang="mr-IN" dirty="0" smtClean="0"/>
              <a:t>–</a:t>
            </a:r>
            <a:r>
              <a:rPr lang="en-US" dirty="0" smtClean="0"/>
              <a:t> what did they mean?  How did this change over time?</a:t>
            </a:r>
          </a:p>
          <a:p>
            <a:pPr>
              <a:buFontTx/>
              <a:buChar char="-"/>
            </a:pPr>
            <a:r>
              <a:rPr lang="en-US" dirty="0" smtClean="0"/>
              <a:t>‘Nobility’ initially called attention to themselves being real, possessors of truth</a:t>
            </a:r>
          </a:p>
          <a:p>
            <a:pPr>
              <a:buFontTx/>
              <a:buChar char="-"/>
            </a:pPr>
            <a:r>
              <a:rPr lang="en-US" dirty="0" smtClean="0"/>
              <a:t>’Nobility’ later came to mean truthful</a:t>
            </a:r>
            <a:r>
              <a:rPr lang="mr-IN" dirty="0" smtClean="0"/>
              <a:t>……</a:t>
            </a:r>
            <a:r>
              <a:rPr lang="fr-CH" dirty="0" smtClean="0"/>
              <a:t>.</a:t>
            </a:r>
            <a:r>
              <a:rPr lang="en-US" dirty="0" smtClean="0"/>
              <a:t>as opposed to lying commoners</a:t>
            </a:r>
          </a:p>
          <a:p>
            <a:pPr>
              <a:buFontTx/>
              <a:buChar char="-"/>
            </a:pPr>
            <a:r>
              <a:rPr lang="en-US" dirty="0" smtClean="0"/>
              <a:t>Still later, ‘Nobility’ came to describe the souls of those seen as worthy </a:t>
            </a:r>
            <a:r>
              <a:rPr lang="mr-IN" dirty="0" smtClean="0"/>
              <a:t>–</a:t>
            </a:r>
            <a:r>
              <a:rPr lang="en-US" dirty="0" smtClean="0"/>
              <a:t> no material link to Noble</a:t>
            </a:r>
          </a:p>
          <a:p>
            <a:r>
              <a:rPr lang="en-US" dirty="0"/>
              <a:t>W</a:t>
            </a:r>
            <a:r>
              <a:rPr lang="en-US" dirty="0" smtClean="0"/>
              <a:t>ith the decline of the Nobility as a class, the herd could now appropriate ‘Good’ as a value</a:t>
            </a:r>
          </a:p>
          <a:p>
            <a:r>
              <a:rPr lang="en-US" dirty="0" smtClean="0"/>
              <a:t>Their Good however wasn’t selfish egotism but selfless </a:t>
            </a:r>
            <a:r>
              <a:rPr lang="en-US" dirty="0" err="1" smtClean="0"/>
              <a:t>unegosim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deference; suffering; pity</a:t>
            </a:r>
          </a:p>
          <a:p>
            <a:r>
              <a:rPr lang="en-US" dirty="0" smtClean="0"/>
              <a:t>N’s attention to this historical etymology points to an era where </a:t>
            </a:r>
            <a:r>
              <a:rPr lang="en-US" dirty="0" err="1" smtClean="0"/>
              <a:t>unegositic</a:t>
            </a:r>
            <a:r>
              <a:rPr lang="en-US" dirty="0" smtClean="0"/>
              <a:t> value not positive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7975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90" y="642594"/>
            <a:ext cx="10590810" cy="1371600"/>
          </a:xfrm>
        </p:spPr>
        <p:txBody>
          <a:bodyPr/>
          <a:lstStyle/>
          <a:p>
            <a:r>
              <a:rPr lang="en-US" b="1" dirty="0" smtClean="0"/>
              <a:t>Section 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89" y="1840675"/>
            <a:ext cx="11340935" cy="4762005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	A concept denoting political superiority always resolves itself into a concept denoting 	superiority of the soul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Nietzsche’s rule of conceptual transformation</a:t>
            </a:r>
            <a:r>
              <a:rPr lang="mr-IN" dirty="0" smtClean="0"/>
              <a:t>…</a:t>
            </a:r>
            <a:endParaRPr lang="fr-CH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CH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smtClean="0"/>
              <a:t>This </a:t>
            </a:r>
            <a:r>
              <a:rPr lang="fr-CH" dirty="0" err="1" smtClean="0"/>
              <a:t>process</a:t>
            </a:r>
            <a:r>
              <a:rPr lang="fr-CH" dirty="0" smtClean="0"/>
              <a:t> </a:t>
            </a:r>
            <a:r>
              <a:rPr lang="fr-CH" dirty="0" err="1" smtClean="0"/>
              <a:t>reflects</a:t>
            </a:r>
            <a:r>
              <a:rPr lang="fr-CH" dirty="0" smtClean="0"/>
              <a:t> the </a:t>
            </a:r>
            <a:r>
              <a:rPr lang="fr-CH" dirty="0" err="1" smtClean="0"/>
              <a:t>fall</a:t>
            </a:r>
            <a:r>
              <a:rPr lang="fr-CH" dirty="0" smtClean="0"/>
              <a:t> of the Noble </a:t>
            </a:r>
            <a:r>
              <a:rPr lang="fr-CH" dirty="0" err="1" smtClean="0"/>
              <a:t>whose</a:t>
            </a:r>
            <a:r>
              <a:rPr lang="fr-CH" dirty="0" smtClean="0"/>
              <a:t> </a:t>
            </a:r>
            <a:r>
              <a:rPr lang="fr-CH" dirty="0" err="1" smtClean="0"/>
              <a:t>political</a:t>
            </a:r>
            <a:r>
              <a:rPr lang="fr-CH" dirty="0" smtClean="0"/>
              <a:t> </a:t>
            </a:r>
            <a:r>
              <a:rPr lang="fr-CH" dirty="0" err="1" smtClean="0"/>
              <a:t>superiority</a:t>
            </a:r>
            <a:r>
              <a:rPr lang="fr-CH" dirty="0" smtClean="0"/>
              <a:t> Good </a:t>
            </a:r>
            <a:r>
              <a:rPr lang="fr-CH" dirty="0" err="1" smtClean="0"/>
              <a:t>previously</a:t>
            </a:r>
            <a:r>
              <a:rPr lang="fr-CH" dirty="0" smtClean="0"/>
              <a:t> </a:t>
            </a:r>
            <a:r>
              <a:rPr lang="fr-CH" dirty="0" err="1" smtClean="0"/>
              <a:t>represented</a:t>
            </a:r>
            <a:endParaRPr lang="fr-CH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smtClean="0"/>
              <a:t>Once </a:t>
            </a:r>
            <a:r>
              <a:rPr lang="fr-CH" dirty="0" err="1" smtClean="0"/>
              <a:t>material</a:t>
            </a:r>
            <a:r>
              <a:rPr lang="fr-CH" dirty="0" smtClean="0"/>
              <a:t> + </a:t>
            </a:r>
            <a:r>
              <a:rPr lang="fr-CH" dirty="0" err="1" smtClean="0"/>
              <a:t>political</a:t>
            </a:r>
            <a:r>
              <a:rPr lang="fr-CH" dirty="0" smtClean="0"/>
              <a:t> fortunes </a:t>
            </a:r>
            <a:r>
              <a:rPr lang="fr-CH" dirty="0" err="1" smtClean="0"/>
              <a:t>declined</a:t>
            </a:r>
            <a:r>
              <a:rPr lang="fr-CH" dirty="0" smtClean="0"/>
              <a:t>, </a:t>
            </a:r>
            <a:r>
              <a:rPr lang="fr-CH" dirty="0" err="1" smtClean="0"/>
              <a:t>their</a:t>
            </a:r>
            <a:r>
              <a:rPr lang="fr-CH" dirty="0" smtClean="0"/>
              <a:t> values </a:t>
            </a:r>
            <a:r>
              <a:rPr lang="fr-CH" dirty="0" err="1" smtClean="0"/>
              <a:t>grabbed</a:t>
            </a:r>
            <a:r>
              <a:rPr lang="fr-CH" dirty="0" smtClean="0"/>
              <a:t> by ignoble </a:t>
            </a:r>
            <a:r>
              <a:rPr lang="fr-CH" dirty="0" err="1" smtClean="0"/>
              <a:t>others</a:t>
            </a:r>
            <a:endParaRPr lang="fr-CH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smtClean="0"/>
              <a:t>Noble actions no longer </a:t>
            </a:r>
            <a:r>
              <a:rPr lang="fr-CH" dirty="0" err="1" smtClean="0"/>
              <a:t>associated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noble values, </a:t>
            </a:r>
            <a:r>
              <a:rPr lang="fr-CH" dirty="0" err="1" smtClean="0"/>
              <a:t>so</a:t>
            </a:r>
            <a:r>
              <a:rPr lang="fr-CH" dirty="0" smtClean="0"/>
              <a:t> all </a:t>
            </a:r>
            <a:r>
              <a:rPr lang="fr-CH" dirty="0" err="1" smtClean="0"/>
              <a:t>can</a:t>
            </a:r>
            <a:r>
              <a:rPr lang="fr-CH" dirty="0" smtClean="0"/>
              <a:t> </a:t>
            </a:r>
            <a:r>
              <a:rPr lang="fr-CH" dirty="0" err="1" smtClean="0"/>
              <a:t>be</a:t>
            </a:r>
            <a:r>
              <a:rPr lang="fr-CH" dirty="0" smtClean="0"/>
              <a:t> ‘Good’ in abstract </a:t>
            </a:r>
            <a:r>
              <a:rPr lang="fr-CH" dirty="0" err="1" smtClean="0"/>
              <a:t>terms</a:t>
            </a:r>
            <a:endParaRPr lang="fr-CH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err="1" smtClean="0"/>
              <a:t>Essay</a:t>
            </a:r>
            <a:r>
              <a:rPr lang="fr-CH" dirty="0" smtClean="0"/>
              <a:t> I key </a:t>
            </a:r>
            <a:r>
              <a:rPr lang="fr-CH" dirty="0" err="1" smtClean="0"/>
              <a:t>theme</a:t>
            </a:r>
            <a:r>
              <a:rPr lang="fr-CH" dirty="0" smtClean="0"/>
              <a:t> </a:t>
            </a:r>
            <a:r>
              <a:rPr lang="mr-IN" dirty="0" smtClean="0"/>
              <a:t>–</a:t>
            </a:r>
            <a:r>
              <a:rPr lang="fr-CH" dirty="0" smtClean="0"/>
              <a:t> Good </a:t>
            </a:r>
            <a:r>
              <a:rPr lang="fr-CH" dirty="0" err="1" smtClean="0"/>
              <a:t>started</a:t>
            </a:r>
            <a:r>
              <a:rPr lang="fr-CH" dirty="0" smtClean="0"/>
              <a:t> </a:t>
            </a:r>
            <a:r>
              <a:rPr lang="fr-CH" dirty="0" err="1" smtClean="0"/>
              <a:t>with</a:t>
            </a:r>
            <a:r>
              <a:rPr lang="fr-CH" dirty="0" smtClean="0"/>
              <a:t> </a:t>
            </a:r>
            <a:r>
              <a:rPr lang="fr-CH" dirty="0" err="1" smtClean="0"/>
              <a:t>Nobility</a:t>
            </a:r>
            <a:r>
              <a:rPr lang="fr-CH" dirty="0" smtClean="0"/>
              <a:t>, </a:t>
            </a:r>
            <a:r>
              <a:rPr lang="fr-CH" dirty="0" err="1" smtClean="0"/>
              <a:t>then</a:t>
            </a:r>
            <a:r>
              <a:rPr lang="fr-CH" dirty="0" smtClean="0"/>
              <a:t> </a:t>
            </a:r>
            <a:r>
              <a:rPr lang="fr-CH" dirty="0" err="1" smtClean="0"/>
              <a:t>taken</a:t>
            </a:r>
            <a:r>
              <a:rPr lang="fr-CH" dirty="0" smtClean="0"/>
              <a:t> by Slave </a:t>
            </a:r>
            <a:r>
              <a:rPr lang="fr-CH" dirty="0" err="1" smtClean="0"/>
              <a:t>Morality</a:t>
            </a:r>
            <a:r>
              <a:rPr lang="fr-CH" dirty="0" smtClean="0"/>
              <a:t> </a:t>
            </a:r>
            <a:r>
              <a:rPr lang="fr-CH" dirty="0" err="1" smtClean="0"/>
              <a:t>after</a:t>
            </a:r>
            <a:r>
              <a:rPr lang="fr-CH" dirty="0" smtClean="0"/>
              <a:t>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decline</a:t>
            </a:r>
            <a:endParaRPr lang="fr-CH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smtClean="0"/>
              <a:t>This Slave </a:t>
            </a:r>
            <a:r>
              <a:rPr lang="fr-CH" dirty="0" err="1" smtClean="0"/>
              <a:t>Morality</a:t>
            </a:r>
            <a:r>
              <a:rPr lang="fr-CH" dirty="0" smtClean="0"/>
              <a:t> </a:t>
            </a:r>
            <a:r>
              <a:rPr lang="fr-CH" dirty="0" err="1" smtClean="0"/>
              <a:t>is</a:t>
            </a:r>
            <a:r>
              <a:rPr lang="fr-CH" dirty="0" smtClean="0"/>
              <a:t> </a:t>
            </a:r>
            <a:r>
              <a:rPr lang="fr-CH" dirty="0" err="1" smtClean="0"/>
              <a:t>morality</a:t>
            </a:r>
            <a:r>
              <a:rPr lang="fr-CH" dirty="0" smtClean="0"/>
              <a:t> as </a:t>
            </a:r>
            <a:r>
              <a:rPr lang="fr-CH" dirty="0" err="1" smtClean="0"/>
              <a:t>we</a:t>
            </a:r>
            <a:r>
              <a:rPr lang="fr-CH" dirty="0" smtClean="0"/>
              <a:t> know </a:t>
            </a:r>
            <a:r>
              <a:rPr lang="fr-CH" dirty="0" err="1" smtClean="0"/>
              <a:t>it</a:t>
            </a:r>
            <a:r>
              <a:rPr lang="fr-CH" dirty="0" smtClean="0"/>
              <a:t> as </a:t>
            </a:r>
            <a:r>
              <a:rPr lang="fr-CH" dirty="0" err="1" smtClean="0"/>
              <a:t>opposed</a:t>
            </a:r>
            <a:r>
              <a:rPr lang="fr-CH" dirty="0" smtClean="0"/>
              <a:t> to the original </a:t>
            </a:r>
            <a:r>
              <a:rPr lang="fr-CH" dirty="0" err="1" smtClean="0"/>
              <a:t>selfish</a:t>
            </a:r>
            <a:r>
              <a:rPr lang="fr-CH" dirty="0" smtClean="0"/>
              <a:t>, </a:t>
            </a:r>
            <a:r>
              <a:rPr lang="fr-CH" dirty="0" err="1" smtClean="0"/>
              <a:t>egotistical</a:t>
            </a:r>
            <a:r>
              <a:rPr lang="fr-CH" dirty="0" smtClean="0"/>
              <a:t> Good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endParaRPr lang="fr-CH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smtClean="0"/>
              <a:t>How </a:t>
            </a:r>
            <a:r>
              <a:rPr lang="fr-CH" dirty="0" err="1" smtClean="0"/>
              <a:t>did</a:t>
            </a:r>
            <a:r>
              <a:rPr lang="fr-CH" dirty="0" smtClean="0"/>
              <a:t> the Nobles </a:t>
            </a:r>
            <a:r>
              <a:rPr lang="fr-CH" dirty="0" err="1" smtClean="0"/>
              <a:t>decline</a:t>
            </a:r>
            <a:r>
              <a:rPr lang="fr-CH" dirty="0" smtClean="0"/>
              <a:t>?  N </a:t>
            </a:r>
            <a:r>
              <a:rPr lang="fr-CH" dirty="0" err="1" smtClean="0"/>
              <a:t>now</a:t>
            </a:r>
            <a:r>
              <a:rPr lang="fr-CH" dirty="0" smtClean="0"/>
              <a:t> </a:t>
            </a:r>
            <a:r>
              <a:rPr lang="fr-CH" dirty="0" err="1" smtClean="0"/>
              <a:t>starts</a:t>
            </a:r>
            <a:r>
              <a:rPr lang="fr-CH" dirty="0" smtClean="0"/>
              <a:t> to look at a </a:t>
            </a:r>
            <a:r>
              <a:rPr lang="fr-CH" dirty="0" err="1" smtClean="0"/>
              <a:t>theoretical</a:t>
            </a:r>
            <a:r>
              <a:rPr lang="fr-CH" dirty="0" smtClean="0"/>
              <a:t> </a:t>
            </a:r>
            <a:r>
              <a:rPr lang="fr-CH" dirty="0" err="1" smtClean="0"/>
              <a:t>aristocratic</a:t>
            </a:r>
            <a:r>
              <a:rPr lang="fr-CH" dirty="0" smtClean="0"/>
              <a:t> society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smtClean="0"/>
              <a:t>Society </a:t>
            </a:r>
            <a:r>
              <a:rPr lang="fr-CH" dirty="0" err="1" smtClean="0"/>
              <a:t>dominated</a:t>
            </a:r>
            <a:r>
              <a:rPr lang="fr-CH" dirty="0" smtClean="0"/>
              <a:t> by a Knight + </a:t>
            </a:r>
            <a:r>
              <a:rPr lang="fr-CH" dirty="0" err="1" smtClean="0"/>
              <a:t>Priest</a:t>
            </a:r>
            <a:r>
              <a:rPr lang="fr-CH" dirty="0" smtClean="0"/>
              <a:t> castes </a:t>
            </a:r>
            <a:r>
              <a:rPr lang="fr-CH" dirty="0" err="1" smtClean="0"/>
              <a:t>who</a:t>
            </a:r>
            <a:r>
              <a:rPr lang="fr-CH" dirty="0" smtClean="0"/>
              <a:t> </a:t>
            </a:r>
            <a:r>
              <a:rPr lang="fr-CH" dirty="0" err="1" smtClean="0"/>
              <a:t>defined</a:t>
            </a:r>
            <a:r>
              <a:rPr lang="fr-CH" dirty="0"/>
              <a:t> </a:t>
            </a:r>
            <a:r>
              <a:rPr lang="fr-CH" dirty="0" err="1" smtClean="0"/>
              <a:t>what</a:t>
            </a:r>
            <a:r>
              <a:rPr lang="fr-CH" dirty="0" smtClean="0"/>
              <a:t> </a:t>
            </a:r>
            <a:r>
              <a:rPr lang="fr-CH" dirty="0" err="1" smtClean="0"/>
              <a:t>was</a:t>
            </a:r>
            <a:r>
              <a:rPr lang="fr-CH" dirty="0" smtClean="0"/>
              <a:t> pure + impure (Good + Bad)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 err="1" smtClean="0"/>
              <a:t>Both</a:t>
            </a:r>
            <a:r>
              <a:rPr lang="fr-CH" dirty="0" smtClean="0"/>
              <a:t> </a:t>
            </a:r>
            <a:r>
              <a:rPr lang="fr-CH" dirty="0" err="1" smtClean="0"/>
              <a:t>forms</a:t>
            </a:r>
            <a:r>
              <a:rPr lang="fr-CH" dirty="0" smtClean="0"/>
              <a:t> of </a:t>
            </a:r>
            <a:r>
              <a:rPr lang="fr-CH" dirty="0" err="1" smtClean="0"/>
              <a:t>nobility</a:t>
            </a:r>
            <a:r>
              <a:rPr lang="fr-CH" dirty="0" smtClean="0"/>
              <a:t> </a:t>
            </a:r>
            <a:r>
              <a:rPr lang="fr-CH" dirty="0" err="1" smtClean="0"/>
              <a:t>depend</a:t>
            </a:r>
            <a:r>
              <a:rPr lang="fr-CH" dirty="0" smtClean="0"/>
              <a:t> </a:t>
            </a:r>
            <a:r>
              <a:rPr lang="fr-CH" dirty="0" err="1" smtClean="0"/>
              <a:t>upon</a:t>
            </a:r>
            <a:r>
              <a:rPr lang="fr-CH" dirty="0" smtClean="0"/>
              <a:t> </a:t>
            </a:r>
            <a:r>
              <a:rPr lang="fr-CH" dirty="0" err="1" smtClean="0"/>
              <a:t>creation</a:t>
            </a:r>
            <a:r>
              <a:rPr lang="fr-CH" dirty="0" smtClean="0"/>
              <a:t> of distance </a:t>
            </a:r>
            <a:r>
              <a:rPr lang="fr-CH" dirty="0" err="1" smtClean="0"/>
              <a:t>between</a:t>
            </a:r>
            <a:r>
              <a:rPr lang="fr-CH" dirty="0" smtClean="0"/>
              <a:t> social standings; stations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endParaRPr lang="fr-CH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endParaRPr lang="fr-CH" dirty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endParaRPr lang="fr-CH" dirty="0" smtClean="0"/>
          </a:p>
          <a:p>
            <a:pPr>
              <a:spcBef>
                <a:spcPts val="0"/>
              </a:spcBef>
              <a:buClrTx/>
            </a:pPr>
            <a:endParaRPr lang="fr-CH" dirty="0" smtClean="0"/>
          </a:p>
          <a:p>
            <a:pPr>
              <a:spcBef>
                <a:spcPts val="0"/>
              </a:spcBef>
              <a:buClrTx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50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265" y="642594"/>
            <a:ext cx="10578935" cy="1209957"/>
          </a:xfrm>
        </p:spPr>
        <p:txBody>
          <a:bodyPr/>
          <a:lstStyle/>
          <a:p>
            <a:r>
              <a:rPr lang="en-US" b="1" dirty="0" smtClean="0"/>
              <a:t>Section 6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266" y="2103120"/>
            <a:ext cx="11340934" cy="411955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fr-CH" dirty="0"/>
              <a:t>This distance </a:t>
            </a:r>
            <a:r>
              <a:rPr lang="fr-CH" dirty="0" err="1"/>
              <a:t>exists</a:t>
            </a:r>
            <a:r>
              <a:rPr lang="fr-CH" dirty="0"/>
              <a:t> </a:t>
            </a:r>
            <a:r>
              <a:rPr lang="fr-CH" dirty="0" err="1"/>
              <a:t>between</a:t>
            </a:r>
            <a:r>
              <a:rPr lang="fr-CH" dirty="0"/>
              <a:t> </a:t>
            </a:r>
            <a:r>
              <a:rPr lang="fr-CH" dirty="0" err="1"/>
              <a:t>lower</a:t>
            </a:r>
            <a:r>
              <a:rPr lang="fr-CH" dirty="0"/>
              <a:t> </a:t>
            </a:r>
            <a:r>
              <a:rPr lang="fr-CH" dirty="0" err="1"/>
              <a:t>orders</a:t>
            </a:r>
            <a:r>
              <a:rPr lang="fr-CH" dirty="0"/>
              <a:t> + </a:t>
            </a:r>
            <a:r>
              <a:rPr lang="fr-CH" dirty="0" err="1"/>
              <a:t>them</a:t>
            </a:r>
            <a:r>
              <a:rPr lang="fr-CH" dirty="0"/>
              <a:t>; BUT </a:t>
            </a:r>
            <a:r>
              <a:rPr lang="fr-CH" dirty="0" err="1"/>
              <a:t>also</a:t>
            </a:r>
            <a:r>
              <a:rPr lang="fr-CH" dirty="0"/>
              <a:t> </a:t>
            </a:r>
            <a:r>
              <a:rPr lang="fr-CH" dirty="0" err="1"/>
              <a:t>crucially</a:t>
            </a:r>
            <a:r>
              <a:rPr lang="fr-CH" dirty="0"/>
              <a:t> </a:t>
            </a:r>
            <a:r>
              <a:rPr lang="fr-CH" dirty="0" err="1"/>
              <a:t>between</a:t>
            </a:r>
            <a:r>
              <a:rPr lang="fr-CH" dirty="0"/>
              <a:t> one </a:t>
            </a:r>
            <a:r>
              <a:rPr lang="fr-CH" dirty="0" err="1"/>
              <a:t>another</a:t>
            </a:r>
            <a:endParaRPr lang="fr-CH" dirty="0"/>
          </a:p>
          <a:p>
            <a:r>
              <a:rPr lang="en-US" dirty="0" smtClean="0"/>
              <a:t>An antagonistic Nobility division </a:t>
            </a:r>
            <a:r>
              <a:rPr lang="mr-IN" dirty="0" smtClean="0"/>
              <a:t>–</a:t>
            </a:r>
            <a:r>
              <a:rPr lang="en-US" dirty="0" smtClean="0"/>
              <a:t> both claim to be truly Noble; neither want to be subordinate...</a:t>
            </a:r>
          </a:p>
          <a:p>
            <a:r>
              <a:rPr lang="en-US" dirty="0" smtClean="0"/>
              <a:t>N clearly prefers K &gt; P </a:t>
            </a:r>
            <a:r>
              <a:rPr lang="mr-IN" dirty="0" smtClean="0"/>
              <a:t>–</a:t>
            </a:r>
            <a:r>
              <a:rPr lang="en-US" dirty="0" smtClean="0"/>
              <a:t> P an insidious threat to Noble values; N sees them as sickly; degenerate</a:t>
            </a:r>
          </a:p>
          <a:p>
            <a:r>
              <a:rPr lang="en-US" dirty="0" smtClean="0"/>
              <a:t>This caste’s physiological weaknesses </a:t>
            </a:r>
            <a:r>
              <a:rPr lang="fr-CH" dirty="0" err="1" smtClean="0"/>
              <a:t>require</a:t>
            </a:r>
            <a:r>
              <a:rPr lang="fr-CH" dirty="0" smtClean="0"/>
              <a:t> self-made </a:t>
            </a:r>
            <a:r>
              <a:rPr lang="en-US" dirty="0" smtClean="0"/>
              <a:t>remedies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ntrospection; passivity; reactive</a:t>
            </a:r>
          </a:p>
          <a:p>
            <a:r>
              <a:rPr lang="en-US" dirty="0" smtClean="0"/>
              <a:t>Anti-action stance is combined with a lack of self awareness </a:t>
            </a:r>
            <a:r>
              <a:rPr lang="mr-IN" dirty="0" smtClean="0"/>
              <a:t>–</a:t>
            </a:r>
            <a:r>
              <a:rPr lang="en-US" dirty="0" smtClean="0"/>
              <a:t> danger to themselves + Knights</a:t>
            </a:r>
          </a:p>
          <a:p>
            <a:r>
              <a:rPr lang="en-US" dirty="0" smtClean="0"/>
              <a:t>Why?  P caste the origin for self inflicted instability within Nobility that leads to decline + SR in M</a:t>
            </a:r>
          </a:p>
          <a:p>
            <a:r>
              <a:rPr lang="en-US" dirty="0" smtClean="0"/>
              <a:t>N believes this makes humanity </a:t>
            </a:r>
            <a:r>
              <a:rPr lang="en-US" b="1" dirty="0" smtClean="0"/>
              <a:t>an interesting animal </a:t>
            </a:r>
            <a:r>
              <a:rPr lang="mr-IN" dirty="0" smtClean="0"/>
              <a:t>–</a:t>
            </a:r>
            <a:r>
              <a:rPr lang="en-US" dirty="0" smtClean="0"/>
              <a:t> we now have depth, can become evil</a:t>
            </a:r>
          </a:p>
          <a:p>
            <a:r>
              <a:rPr lang="en-US" dirty="0" smtClean="0"/>
              <a:t>Priest caste led mankind to an </a:t>
            </a:r>
            <a:r>
              <a:rPr lang="en-US" dirty="0" err="1" smtClean="0"/>
              <a:t>extramoral</a:t>
            </a:r>
            <a:r>
              <a:rPr lang="en-US" dirty="0" smtClean="0"/>
              <a:t> state which has yet to be resolved</a:t>
            </a:r>
          </a:p>
          <a:p>
            <a:r>
              <a:rPr lang="en-US" dirty="0" smtClean="0"/>
              <a:t>Therefore, N acknowledge that </a:t>
            </a:r>
            <a:r>
              <a:rPr lang="en-US" dirty="0" err="1" smtClean="0"/>
              <a:t>lthough</a:t>
            </a:r>
            <a:r>
              <a:rPr lang="en-US" dirty="0" smtClean="0"/>
              <a:t> they are ST villains, could in fact be LT heroes!!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3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140" y="642594"/>
            <a:ext cx="10567060" cy="1371600"/>
          </a:xfrm>
        </p:spPr>
        <p:txBody>
          <a:bodyPr/>
          <a:lstStyle/>
          <a:p>
            <a:r>
              <a:rPr lang="en-US" b="1" dirty="0" smtClean="0"/>
              <a:t>Section 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139" y="2103119"/>
            <a:ext cx="11305309" cy="4309555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onflict b/w Knight + Priest inevitable </a:t>
            </a:r>
            <a:r>
              <a:rPr lang="mr-IN" dirty="0" smtClean="0"/>
              <a:t>–</a:t>
            </a:r>
            <a:r>
              <a:rPr lang="en-US" dirty="0" smtClean="0"/>
              <a:t> power, pride</a:t>
            </a:r>
            <a:r>
              <a:rPr lang="mr-IN" dirty="0" smtClean="0"/>
              <a:t>…</a:t>
            </a:r>
            <a:r>
              <a:rPr lang="fr-CH" dirty="0" err="1" smtClean="0"/>
              <a:t>sharpens</a:t>
            </a:r>
            <a:r>
              <a:rPr lang="fr-CH" dirty="0" smtClean="0"/>
              <a:t> </a:t>
            </a:r>
            <a:r>
              <a:rPr lang="fr-CH" dirty="0" err="1" smtClean="0"/>
              <a:t>diffs</a:t>
            </a:r>
            <a:r>
              <a:rPr lang="fr-CH" dirty="0" smtClean="0"/>
              <a:t> b/w ‘modes of </a:t>
            </a:r>
            <a:r>
              <a:rPr lang="fr-CH" dirty="0" err="1" smtClean="0"/>
              <a:t>evaluation</a:t>
            </a:r>
            <a:r>
              <a:rPr lang="fr-CH" dirty="0" smtClean="0"/>
              <a:t>’</a:t>
            </a:r>
          </a:p>
          <a:p>
            <a:r>
              <a:rPr lang="fr-CH" dirty="0" smtClean="0"/>
              <a:t>K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powerful</a:t>
            </a:r>
            <a:r>
              <a:rPr lang="fr-CH" dirty="0" smtClean="0"/>
              <a:t> </a:t>
            </a:r>
            <a:r>
              <a:rPr lang="fr-CH" dirty="0" err="1" smtClean="0"/>
              <a:t>physicality</a:t>
            </a:r>
            <a:r>
              <a:rPr lang="fr-CH" dirty="0" smtClean="0"/>
              <a:t>; </a:t>
            </a:r>
            <a:r>
              <a:rPr lang="fr-CH" dirty="0" err="1" smtClean="0"/>
              <a:t>flourishing</a:t>
            </a:r>
            <a:r>
              <a:rPr lang="fr-CH" dirty="0" smtClean="0"/>
              <a:t> </a:t>
            </a:r>
            <a:r>
              <a:rPr lang="fr-CH" dirty="0" err="1" smtClean="0"/>
              <a:t>health</a:t>
            </a:r>
            <a:r>
              <a:rPr lang="fr-CH" dirty="0" smtClean="0"/>
              <a:t>; </a:t>
            </a:r>
            <a:r>
              <a:rPr lang="fr-CH" dirty="0" err="1" smtClean="0"/>
              <a:t>war</a:t>
            </a:r>
            <a:r>
              <a:rPr lang="fr-CH" dirty="0" smtClean="0"/>
              <a:t>, </a:t>
            </a:r>
            <a:r>
              <a:rPr lang="fr-CH" dirty="0" err="1" smtClean="0"/>
              <a:t>hunting</a:t>
            </a:r>
            <a:r>
              <a:rPr lang="fr-CH" dirty="0" smtClean="0"/>
              <a:t>, </a:t>
            </a:r>
            <a:r>
              <a:rPr lang="fr-CH" dirty="0" err="1" smtClean="0"/>
              <a:t>adventure</a:t>
            </a:r>
            <a:r>
              <a:rPr lang="fr-CH" dirty="0" smtClean="0"/>
              <a:t>; </a:t>
            </a:r>
            <a:r>
              <a:rPr lang="fr-CH" dirty="0" err="1" smtClean="0"/>
              <a:t>vigorous</a:t>
            </a:r>
            <a:r>
              <a:rPr lang="fr-CH" dirty="0" smtClean="0"/>
              <a:t>, free, </a:t>
            </a:r>
            <a:r>
              <a:rPr lang="fr-CH" dirty="0" err="1" smtClean="0"/>
              <a:t>joyful</a:t>
            </a:r>
            <a:r>
              <a:rPr lang="fr-CH" dirty="0" smtClean="0"/>
              <a:t> </a:t>
            </a:r>
            <a:r>
              <a:rPr lang="fr-CH" dirty="0" err="1" smtClean="0"/>
              <a:t>activity</a:t>
            </a:r>
            <a:endParaRPr lang="fr-CH" dirty="0" smtClean="0"/>
          </a:p>
          <a:p>
            <a:r>
              <a:rPr lang="fr-CH" dirty="0" smtClean="0"/>
              <a:t>P </a:t>
            </a:r>
            <a:r>
              <a:rPr lang="mr-IN" dirty="0" smtClean="0"/>
              <a:t>–</a:t>
            </a:r>
            <a:r>
              <a:rPr lang="fr-CH" dirty="0" smtClean="0"/>
              <a:t> </a:t>
            </a:r>
            <a:r>
              <a:rPr lang="fr-CH" dirty="0" err="1" smtClean="0"/>
              <a:t>inwardness</a:t>
            </a:r>
            <a:r>
              <a:rPr lang="fr-CH" dirty="0" smtClean="0"/>
              <a:t>; abstinence; self </a:t>
            </a:r>
            <a:r>
              <a:rPr lang="fr-CH" dirty="0" err="1" smtClean="0"/>
              <a:t>deprivation</a:t>
            </a:r>
            <a:r>
              <a:rPr lang="fr-CH" dirty="0" smtClean="0"/>
              <a:t>; aversion to action</a:t>
            </a:r>
            <a:r>
              <a:rPr lang="mr-IN" dirty="0" smtClean="0"/>
              <a:t>…</a:t>
            </a:r>
            <a:r>
              <a:rPr lang="fr-CH" dirty="0" smtClean="0"/>
              <a:t>total focus on </a:t>
            </a:r>
            <a:r>
              <a:rPr lang="fr-CH" b="1" dirty="0" err="1" smtClean="0"/>
              <a:t>most</a:t>
            </a:r>
            <a:r>
              <a:rPr lang="fr-CH" b="1" dirty="0" smtClean="0"/>
              <a:t> </a:t>
            </a:r>
            <a:r>
              <a:rPr lang="fr-CH" b="1" dirty="0" err="1" smtClean="0"/>
              <a:t>evil</a:t>
            </a:r>
            <a:r>
              <a:rPr lang="fr-CH" b="1" dirty="0" smtClean="0"/>
              <a:t> </a:t>
            </a:r>
            <a:r>
              <a:rPr lang="fr-CH" b="1" dirty="0" err="1" smtClean="0"/>
              <a:t>enemies</a:t>
            </a:r>
            <a:endParaRPr lang="fr-CH" b="1" dirty="0" smtClean="0"/>
          </a:p>
          <a:p>
            <a:r>
              <a:rPr lang="fr-CH" dirty="0" err="1" smtClean="0"/>
              <a:t>Hatred</a:t>
            </a:r>
            <a:r>
              <a:rPr lang="fr-CH" dirty="0" smtClean="0"/>
              <a:t> </a:t>
            </a:r>
            <a:r>
              <a:rPr lang="fr-CH" dirty="0" err="1" smtClean="0"/>
              <a:t>totally</a:t>
            </a:r>
            <a:r>
              <a:rPr lang="fr-CH" dirty="0" smtClean="0"/>
              <a:t> </a:t>
            </a:r>
            <a:r>
              <a:rPr lang="fr-CH" dirty="0" err="1" smtClean="0"/>
              <a:t>focused</a:t>
            </a:r>
            <a:r>
              <a:rPr lang="fr-CH" dirty="0" smtClean="0"/>
              <a:t> on the destruction of the K </a:t>
            </a:r>
            <a:r>
              <a:rPr lang="fr-CH" dirty="0" err="1" smtClean="0"/>
              <a:t>even</a:t>
            </a:r>
            <a:r>
              <a:rPr lang="fr-CH" dirty="0" smtClean="0"/>
              <a:t> </a:t>
            </a:r>
            <a:r>
              <a:rPr lang="fr-CH" dirty="0" err="1" smtClean="0"/>
              <a:t>though</a:t>
            </a:r>
            <a:r>
              <a:rPr lang="fr-CH" dirty="0" smtClean="0"/>
              <a:t> </a:t>
            </a:r>
            <a:r>
              <a:rPr lang="fr-CH" dirty="0" err="1" smtClean="0"/>
              <a:t>their</a:t>
            </a:r>
            <a:r>
              <a:rPr lang="fr-CH" dirty="0" smtClean="0"/>
              <a:t> </a:t>
            </a:r>
            <a:r>
              <a:rPr lang="fr-CH" dirty="0" err="1" smtClean="0"/>
              <a:t>own</a:t>
            </a:r>
            <a:r>
              <a:rPr lang="fr-CH" dirty="0" smtClean="0"/>
              <a:t> existence </a:t>
            </a:r>
            <a:r>
              <a:rPr lang="fr-CH" dirty="0" err="1" smtClean="0"/>
              <a:t>dep</a:t>
            </a:r>
            <a:r>
              <a:rPr lang="fr-CH" dirty="0" smtClean="0"/>
              <a:t> on the K</a:t>
            </a:r>
          </a:p>
          <a:p>
            <a:r>
              <a:rPr lang="fr-CH" dirty="0" smtClean="0"/>
              <a:t>This holding of </a:t>
            </a:r>
            <a:r>
              <a:rPr lang="fr-CH" dirty="0" err="1" smtClean="0"/>
              <a:t>nothing</a:t>
            </a:r>
            <a:r>
              <a:rPr lang="fr-CH" dirty="0" smtClean="0"/>
              <a:t> back to </a:t>
            </a:r>
            <a:r>
              <a:rPr lang="fr-CH" dirty="0" err="1" smtClean="0"/>
              <a:t>eradicate</a:t>
            </a:r>
            <a:r>
              <a:rPr lang="fr-CH" dirty="0" smtClean="0"/>
              <a:t> all </a:t>
            </a:r>
            <a:r>
              <a:rPr lang="fr-CH" dirty="0" err="1" smtClean="0"/>
              <a:t>health</a:t>
            </a:r>
            <a:r>
              <a:rPr lang="fr-CH" dirty="0" smtClean="0"/>
              <a:t>, </a:t>
            </a:r>
            <a:r>
              <a:rPr lang="fr-CH" dirty="0" err="1" smtClean="0"/>
              <a:t>strength</a:t>
            </a:r>
            <a:r>
              <a:rPr lang="mr-IN" dirty="0" smtClean="0"/>
              <a:t>…</a:t>
            </a:r>
            <a:r>
              <a:rPr lang="fr-CH" dirty="0" smtClean="0"/>
              <a:t> </a:t>
            </a:r>
            <a:r>
              <a:rPr lang="fr-CH" dirty="0" err="1" smtClean="0"/>
              <a:t>demo</a:t>
            </a:r>
            <a:r>
              <a:rPr lang="fr-CH" dirty="0" smtClean="0"/>
              <a:t> P </a:t>
            </a:r>
            <a:r>
              <a:rPr lang="fr-CH" b="1" dirty="0" err="1" smtClean="0"/>
              <a:t>will</a:t>
            </a:r>
            <a:r>
              <a:rPr lang="fr-CH" b="1" dirty="0" smtClean="0"/>
              <a:t> to </a:t>
            </a:r>
            <a:r>
              <a:rPr lang="fr-CH" b="1" dirty="0" err="1" smtClean="0"/>
              <a:t>nothingness</a:t>
            </a:r>
            <a:endParaRPr lang="fr-CH" b="1" dirty="0" smtClean="0"/>
          </a:p>
          <a:p>
            <a:r>
              <a:rPr lang="en-US" dirty="0" smtClean="0"/>
              <a:t>It animates the P existence; gives them power unexpectedly, 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an unprecedented toxic hatred</a:t>
            </a:r>
          </a:p>
          <a:p>
            <a:r>
              <a:rPr lang="en-US" dirty="0" smtClean="0"/>
              <a:t>So when faced with war vs K, P turn inwards </a:t>
            </a:r>
            <a:r>
              <a:rPr lang="en-US" dirty="0" err="1" smtClean="0"/>
              <a:t>focussing</a:t>
            </a:r>
            <a:r>
              <a:rPr lang="en-US" dirty="0" smtClean="0"/>
              <a:t> this hatred into ultimate weapon</a:t>
            </a:r>
          </a:p>
          <a:p>
            <a:r>
              <a:rPr lang="en-US" dirty="0" smtClean="0"/>
              <a:t>This weapon not face to face combat using strength </a:t>
            </a:r>
            <a:r>
              <a:rPr lang="en-US" dirty="0" err="1" smtClean="0"/>
              <a:t>etc</a:t>
            </a:r>
            <a:r>
              <a:rPr lang="mr-IN" dirty="0" smtClean="0"/>
              <a:t>…</a:t>
            </a:r>
            <a:r>
              <a:rPr lang="fr-CH" dirty="0" smtClean="0"/>
              <a:t>more a </a:t>
            </a:r>
            <a:r>
              <a:rPr lang="fr-CH" dirty="0" err="1" smtClean="0"/>
              <a:t>war</a:t>
            </a:r>
            <a:r>
              <a:rPr lang="fr-CH" dirty="0" smtClean="0"/>
              <a:t> of </a:t>
            </a:r>
            <a:r>
              <a:rPr lang="fr-CH" dirty="0" err="1" smtClean="0"/>
              <a:t>cunning</a:t>
            </a:r>
            <a:r>
              <a:rPr lang="fr-CH" dirty="0" smtClean="0"/>
              <a:t> </a:t>
            </a:r>
            <a:r>
              <a:rPr lang="fr-CH" dirty="0" err="1" smtClean="0"/>
              <a:t>using</a:t>
            </a:r>
            <a:r>
              <a:rPr lang="fr-CH" dirty="0" smtClean="0"/>
              <a:t> </a:t>
            </a:r>
            <a:r>
              <a:rPr lang="fr-CH" dirty="0" err="1" smtClean="0"/>
              <a:t>tactics</a:t>
            </a:r>
            <a:endParaRPr lang="fr-CH" dirty="0" smtClean="0"/>
          </a:p>
          <a:p>
            <a:r>
              <a:rPr lang="en-US" dirty="0" smtClean="0"/>
              <a:t>N ignores describing the </a:t>
            </a:r>
            <a:r>
              <a:rPr lang="en-US" dirty="0" err="1" smtClean="0"/>
              <a:t>inev</a:t>
            </a:r>
            <a:r>
              <a:rPr lang="en-US" dirty="0" smtClean="0"/>
              <a:t> victory of the K in the first stage as ultimately he sees it as doomed</a:t>
            </a:r>
          </a:p>
          <a:p>
            <a:r>
              <a:rPr lang="en-US" dirty="0" smtClean="0"/>
              <a:t>It sowed the seeds of its own destruction + the dev of </a:t>
            </a:r>
            <a:r>
              <a:rPr lang="en-US" dirty="0" err="1" smtClean="0"/>
              <a:t>makind</a:t>
            </a:r>
            <a:r>
              <a:rPr lang="en-US" dirty="0" smtClean="0"/>
              <a:t> along interesting, dangerous route</a:t>
            </a:r>
          </a:p>
          <a:p>
            <a:r>
              <a:rPr lang="en-US" dirty="0" smtClean="0"/>
              <a:t>N now starts </a:t>
            </a:r>
            <a:r>
              <a:rPr lang="en-US" dirty="0" err="1" smtClean="0"/>
              <a:t>decribing</a:t>
            </a:r>
            <a:r>
              <a:rPr lang="en-US" dirty="0" smtClean="0"/>
              <a:t> Jews as </a:t>
            </a:r>
            <a:r>
              <a:rPr lang="en-US" b="1" dirty="0" smtClean="0"/>
              <a:t>a priestly people</a:t>
            </a:r>
            <a:r>
              <a:rPr lang="en-US" dirty="0" smtClean="0"/>
              <a:t>; inverted classical values </a:t>
            </a:r>
            <a:r>
              <a:rPr lang="en-US" dirty="0"/>
              <a:t>+</a:t>
            </a:r>
            <a:r>
              <a:rPr lang="en-US" dirty="0" smtClean="0"/>
              <a:t> created own </a:t>
            </a:r>
            <a:r>
              <a:rPr lang="en-US" b="1" dirty="0" smtClean="0"/>
              <a:t>SRM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4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016" y="642594"/>
            <a:ext cx="10555184" cy="1371600"/>
          </a:xfrm>
        </p:spPr>
        <p:txBody>
          <a:bodyPr/>
          <a:lstStyle/>
          <a:p>
            <a:r>
              <a:rPr lang="en-US" b="1" dirty="0" smtClean="0"/>
              <a:t>Section 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016" y="2103120"/>
            <a:ext cx="11103428" cy="4368932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	</a:t>
            </a:r>
            <a:r>
              <a:rPr lang="en-US" b="1" dirty="0" smtClean="0"/>
              <a:t>‘..all protracted things are hard to see, to see whole’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N mission with GOM is to attempt to help us with this in looking at this </a:t>
            </a:r>
            <a:r>
              <a:rPr lang="en-US" b="1" dirty="0" smtClean="0"/>
              <a:t>Slave Revolt in Morality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Tree imagery again </a:t>
            </a:r>
            <a:r>
              <a:rPr lang="mr-IN" dirty="0" smtClean="0"/>
              <a:t>–</a:t>
            </a:r>
            <a:r>
              <a:rPr lang="en-US" dirty="0" smtClean="0"/>
              <a:t> ‘Jewish hatred’ the trunk of the tree from which Western Morality sprouted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Christianity’s ‘new love’ part + parcel of this </a:t>
            </a:r>
            <a:r>
              <a:rPr lang="mr-IN" dirty="0" smtClean="0"/>
              <a:t>–</a:t>
            </a:r>
            <a:r>
              <a:rPr lang="en-US" dirty="0" smtClean="0"/>
              <a:t> is in opposition to all things Nietzsche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Judaism + Christianity both share this SRM w/Christianity refining + perfecting this Jewish hatred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‘Jesus‘ the chief architect of Israel’s destruction; his ‘love’ twisted into hate by Paul in Gospels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Paul for N was the true founder of Western Christianity </a:t>
            </a:r>
            <a:r>
              <a:rPr lang="mr-IN" dirty="0" smtClean="0"/>
              <a:t>–</a:t>
            </a:r>
            <a:r>
              <a:rPr lang="en-US" dirty="0" smtClean="0"/>
              <a:t> used Jesus as bait for Israel to swallow whole and so ingest evils of priestly hatred (implication of Constantine + 4C conversion)</a:t>
            </a:r>
          </a:p>
          <a:p>
            <a:pPr>
              <a:lnSpc>
                <a:spcPct val="150000"/>
              </a:lnSpc>
              <a:spcBef>
                <a:spcPts val="0"/>
              </a:spcBef>
              <a:buClrTx/>
            </a:pPr>
            <a:r>
              <a:rPr lang="en-US" dirty="0" smtClean="0"/>
              <a:t>Nietzsche’s anti-Semitic rhetoric directed at early Christians + their destruction of </a:t>
            </a:r>
            <a:r>
              <a:rPr lang="en-US" dirty="0" err="1" smtClean="0"/>
              <a:t>Nobilit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641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11450</TotalTime>
  <Words>1755</Words>
  <Application>Microsoft Macintosh PowerPoint</Application>
  <PresentationFormat>Widescreen</PresentationFormat>
  <Paragraphs>220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Century Gothic</vt:lpstr>
      <vt:lpstr>Garamond</vt:lpstr>
      <vt:lpstr>Mangal</vt:lpstr>
      <vt:lpstr>Savon</vt:lpstr>
      <vt:lpstr>Genealogy of Morals</vt:lpstr>
      <vt:lpstr>Key points</vt:lpstr>
      <vt:lpstr>Sections 1-2</vt:lpstr>
      <vt:lpstr>Sections 3-4</vt:lpstr>
      <vt:lpstr>Section 5</vt:lpstr>
      <vt:lpstr>Section 6</vt:lpstr>
      <vt:lpstr>Section 6 (cont.)</vt:lpstr>
      <vt:lpstr>Section 7</vt:lpstr>
      <vt:lpstr>Section 8</vt:lpstr>
      <vt:lpstr>Section 9</vt:lpstr>
      <vt:lpstr>Section 10</vt:lpstr>
      <vt:lpstr>Section 10 (cont.)</vt:lpstr>
      <vt:lpstr>Section 11</vt:lpstr>
      <vt:lpstr>Section 11 (cont.)</vt:lpstr>
      <vt:lpstr>Section 12</vt:lpstr>
      <vt:lpstr>Section 13</vt:lpstr>
      <vt:lpstr>Section 14-15</vt:lpstr>
      <vt:lpstr>Section 16</vt:lpstr>
      <vt:lpstr>Section 16 (cont.)</vt:lpstr>
      <vt:lpstr>Section 17</vt:lpstr>
      <vt:lpstr>Study Questions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Genealogy of Morals</dc:title>
  <dc:creator>James Cormick</dc:creator>
  <cp:lastModifiedBy>James Cormick</cp:lastModifiedBy>
  <cp:revision>47</cp:revision>
  <cp:lastPrinted>2017-05-17T05:26:32Z</cp:lastPrinted>
  <dcterms:created xsi:type="dcterms:W3CDTF">2017-05-14T06:09:06Z</dcterms:created>
  <dcterms:modified xsi:type="dcterms:W3CDTF">2018-05-02T17:01:25Z</dcterms:modified>
</cp:coreProperties>
</file>