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87"/>
    <p:restoredTop sz="94541"/>
  </p:normalViewPr>
  <p:slideViewPr>
    <p:cSldViewPr snapToGrid="0" snapToObjects="1">
      <p:cViewPr varScale="1">
        <p:scale>
          <a:sx n="121" d="100"/>
          <a:sy n="121" d="100"/>
        </p:scale>
        <p:origin x="6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5/29/20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Drag picture to placeholder or click icon to add</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5/29/20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5/29/20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1122363"/>
            <a:ext cx="10057668" cy="2387600"/>
          </a:xfrm>
        </p:spPr>
        <p:txBody>
          <a:bodyPr/>
          <a:lstStyle/>
          <a:p>
            <a:r>
              <a:rPr lang="en-US" dirty="0" err="1" smtClean="0"/>
              <a:t>Meno</a:t>
            </a:r>
            <a:r>
              <a:rPr lang="en-US" dirty="0" smtClean="0"/>
              <a:t> v </a:t>
            </a:r>
            <a:r>
              <a:rPr lang="mr-IN" dirty="0" smtClean="0"/>
              <a:t>–</a:t>
            </a:r>
            <a:r>
              <a:rPr lang="en-US" dirty="0" smtClean="0"/>
              <a:t> knowledge &amp; true belief</a:t>
            </a:r>
            <a:endParaRPr lang="en-US" dirty="0"/>
          </a:p>
        </p:txBody>
      </p:sp>
      <p:sp>
        <p:nvSpPr>
          <p:cNvPr id="3" name="Subtitle 2"/>
          <p:cNvSpPr>
            <a:spLocks noGrp="1"/>
          </p:cNvSpPr>
          <p:nvPr>
            <p:ph type="subTitle" idx="1"/>
          </p:nvPr>
        </p:nvSpPr>
        <p:spPr/>
        <p:txBody>
          <a:bodyPr/>
          <a:lstStyle/>
          <a:p>
            <a:r>
              <a:rPr lang="en-US" dirty="0" smtClean="0"/>
              <a:t>Plato (428-348 BCE) </a:t>
            </a:r>
          </a:p>
          <a:p>
            <a:r>
              <a:rPr lang="en-US" dirty="0" err="1" smtClean="0"/>
              <a:t>Meno</a:t>
            </a:r>
            <a:r>
              <a:rPr lang="en-US" dirty="0" smtClean="0"/>
              <a:t> - circa 385 BCE</a:t>
            </a:r>
          </a:p>
          <a:p>
            <a:endParaRPr lang="en-US" dirty="0"/>
          </a:p>
        </p:txBody>
      </p:sp>
    </p:spTree>
    <p:extLst>
      <p:ext uri="{BB962C8B-B14F-4D97-AF65-F5344CB8AC3E}">
        <p14:creationId xmlns:p14="http://schemas.microsoft.com/office/powerpoint/2010/main" val="1575671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069605"/>
          </a:xfrm>
        </p:spPr>
        <p:txBody>
          <a:bodyPr/>
          <a:lstStyle/>
          <a:p>
            <a:r>
              <a:rPr lang="en-US" dirty="0" smtClean="0"/>
              <a:t>So, what next..?</a:t>
            </a:r>
            <a:endParaRPr lang="en-US" dirty="0"/>
          </a:p>
        </p:txBody>
      </p:sp>
      <p:sp>
        <p:nvSpPr>
          <p:cNvPr id="3" name="Content Placeholder 2"/>
          <p:cNvSpPr>
            <a:spLocks noGrp="1"/>
          </p:cNvSpPr>
          <p:nvPr>
            <p:ph idx="1"/>
          </p:nvPr>
        </p:nvSpPr>
        <p:spPr>
          <a:xfrm>
            <a:off x="1141412" y="1688122"/>
            <a:ext cx="10262312" cy="4838801"/>
          </a:xfrm>
        </p:spPr>
        <p:txBody>
          <a:bodyPr>
            <a:normAutofit fontScale="92500" lnSpcReduction="20000"/>
          </a:bodyPr>
          <a:lstStyle/>
          <a:p>
            <a:r>
              <a:rPr lang="en-US" dirty="0" smtClean="0"/>
              <a:t>Socrates has just allowed </a:t>
            </a:r>
            <a:r>
              <a:rPr lang="en-US" dirty="0" err="1" smtClean="0"/>
              <a:t>Meno</a:t>
            </a:r>
            <a:r>
              <a:rPr lang="en-US" dirty="0" smtClean="0"/>
              <a:t> to acknowledge his answer to the question ‘can virtue be taught?, by answering in the negative based upon the fact that there are no teachers of virtue, which suggests that virtue is not a kind of knowledge, and so therefore can’t be taught</a:t>
            </a:r>
            <a:r>
              <a:rPr lang="mr-IN" dirty="0" smtClean="0"/>
              <a:t>…</a:t>
            </a:r>
            <a:r>
              <a:rPr lang="fr-CH" dirty="0" smtClean="0"/>
              <a:t>.</a:t>
            </a:r>
          </a:p>
          <a:p>
            <a:r>
              <a:rPr lang="fr-CH" dirty="0" smtClean="0"/>
              <a:t>So, </a:t>
            </a:r>
            <a:r>
              <a:rPr lang="fr-CH" dirty="0" err="1" smtClean="0"/>
              <a:t>what</a:t>
            </a:r>
            <a:r>
              <a:rPr lang="fr-CH" dirty="0" smtClean="0"/>
              <a:t> </a:t>
            </a:r>
            <a:r>
              <a:rPr lang="fr-CH" dirty="0" err="1" smtClean="0"/>
              <a:t>next</a:t>
            </a:r>
            <a:r>
              <a:rPr lang="fr-CH" dirty="0" smtClean="0"/>
              <a:t>? </a:t>
            </a:r>
          </a:p>
          <a:p>
            <a:pPr marL="0" indent="0">
              <a:buNone/>
            </a:pPr>
            <a:r>
              <a:rPr lang="fr-CH" dirty="0">
                <a:solidFill>
                  <a:schemeClr val="bg1"/>
                </a:solidFill>
              </a:rPr>
              <a:t>‘</a:t>
            </a:r>
            <a:r>
              <a:rPr lang="fr-CH" dirty="0" err="1">
                <a:solidFill>
                  <a:schemeClr val="bg1"/>
                </a:solidFill>
              </a:rPr>
              <a:t>We</a:t>
            </a:r>
            <a:r>
              <a:rPr lang="fr-CH" dirty="0">
                <a:solidFill>
                  <a:schemeClr val="bg1"/>
                </a:solidFill>
              </a:rPr>
              <a:t> must </a:t>
            </a:r>
            <a:r>
              <a:rPr lang="fr-CH" dirty="0" err="1">
                <a:solidFill>
                  <a:schemeClr val="bg1"/>
                </a:solidFill>
              </a:rPr>
              <a:t>turn</a:t>
            </a:r>
            <a:r>
              <a:rPr lang="fr-CH" dirty="0">
                <a:solidFill>
                  <a:schemeClr val="bg1"/>
                </a:solidFill>
              </a:rPr>
              <a:t> </a:t>
            </a:r>
            <a:r>
              <a:rPr lang="fr-CH" dirty="0" err="1">
                <a:solidFill>
                  <a:schemeClr val="bg1"/>
                </a:solidFill>
              </a:rPr>
              <a:t>our</a:t>
            </a:r>
            <a:r>
              <a:rPr lang="fr-CH" dirty="0">
                <a:solidFill>
                  <a:schemeClr val="bg1"/>
                </a:solidFill>
              </a:rPr>
              <a:t> attention to </a:t>
            </a:r>
            <a:r>
              <a:rPr lang="fr-CH" dirty="0" err="1">
                <a:solidFill>
                  <a:schemeClr val="bg1"/>
                </a:solidFill>
              </a:rPr>
              <a:t>ourselves</a:t>
            </a:r>
            <a:r>
              <a:rPr lang="fr-CH" dirty="0">
                <a:solidFill>
                  <a:schemeClr val="bg1"/>
                </a:solidFill>
              </a:rPr>
              <a:t> and </a:t>
            </a:r>
            <a:r>
              <a:rPr lang="fr-CH" dirty="0" err="1">
                <a:solidFill>
                  <a:schemeClr val="bg1"/>
                </a:solidFill>
              </a:rPr>
              <a:t>find</a:t>
            </a:r>
            <a:r>
              <a:rPr lang="fr-CH" dirty="0">
                <a:solidFill>
                  <a:schemeClr val="bg1"/>
                </a:solidFill>
              </a:rPr>
              <a:t> </a:t>
            </a:r>
            <a:r>
              <a:rPr lang="fr-CH" dirty="0" err="1">
                <a:solidFill>
                  <a:schemeClr val="bg1"/>
                </a:solidFill>
              </a:rPr>
              <a:t>someone</a:t>
            </a:r>
            <a:r>
              <a:rPr lang="fr-CH" dirty="0">
                <a:solidFill>
                  <a:schemeClr val="bg1"/>
                </a:solidFill>
              </a:rPr>
              <a:t> </a:t>
            </a:r>
            <a:r>
              <a:rPr lang="fr-CH" dirty="0" err="1">
                <a:solidFill>
                  <a:schemeClr val="bg1"/>
                </a:solidFill>
              </a:rPr>
              <a:t>who</a:t>
            </a:r>
            <a:r>
              <a:rPr lang="fr-CH" dirty="0">
                <a:solidFill>
                  <a:schemeClr val="bg1"/>
                </a:solidFill>
              </a:rPr>
              <a:t> </a:t>
            </a:r>
            <a:r>
              <a:rPr lang="fr-CH" dirty="0" err="1">
                <a:solidFill>
                  <a:schemeClr val="bg1"/>
                </a:solidFill>
              </a:rPr>
              <a:t>will</a:t>
            </a:r>
            <a:r>
              <a:rPr lang="fr-CH" dirty="0">
                <a:solidFill>
                  <a:schemeClr val="bg1"/>
                </a:solidFill>
              </a:rPr>
              <a:t> in </a:t>
            </a:r>
            <a:r>
              <a:rPr lang="fr-CH" dirty="0" err="1">
                <a:solidFill>
                  <a:schemeClr val="bg1"/>
                </a:solidFill>
              </a:rPr>
              <a:t>some</a:t>
            </a:r>
            <a:r>
              <a:rPr lang="fr-CH" dirty="0">
                <a:solidFill>
                  <a:schemeClr val="bg1"/>
                </a:solidFill>
              </a:rPr>
              <a:t> </a:t>
            </a:r>
            <a:r>
              <a:rPr lang="fr-CH" dirty="0" err="1">
                <a:solidFill>
                  <a:schemeClr val="bg1"/>
                </a:solidFill>
              </a:rPr>
              <a:t>way</a:t>
            </a:r>
            <a:r>
              <a:rPr lang="fr-CH" dirty="0">
                <a:solidFill>
                  <a:schemeClr val="bg1"/>
                </a:solidFill>
              </a:rPr>
              <a:t> </a:t>
            </a:r>
            <a:r>
              <a:rPr lang="fr-CH" dirty="0" err="1">
                <a:solidFill>
                  <a:schemeClr val="bg1"/>
                </a:solidFill>
              </a:rPr>
              <a:t>make</a:t>
            </a:r>
            <a:r>
              <a:rPr lang="fr-CH" dirty="0">
                <a:solidFill>
                  <a:schemeClr val="bg1"/>
                </a:solidFill>
              </a:rPr>
              <a:t> us </a:t>
            </a:r>
            <a:r>
              <a:rPr lang="fr-CH" dirty="0" err="1">
                <a:solidFill>
                  <a:schemeClr val="bg1"/>
                </a:solidFill>
              </a:rPr>
              <a:t>better</a:t>
            </a:r>
            <a:r>
              <a:rPr lang="fr-CH" dirty="0">
                <a:solidFill>
                  <a:schemeClr val="bg1"/>
                </a:solidFill>
              </a:rPr>
              <a:t>.  I </a:t>
            </a:r>
            <a:r>
              <a:rPr lang="fr-CH" dirty="0" err="1">
                <a:solidFill>
                  <a:schemeClr val="bg1"/>
                </a:solidFill>
              </a:rPr>
              <a:t>say</a:t>
            </a:r>
            <a:r>
              <a:rPr lang="fr-CH" dirty="0">
                <a:solidFill>
                  <a:schemeClr val="bg1"/>
                </a:solidFill>
              </a:rPr>
              <a:t> </a:t>
            </a:r>
            <a:r>
              <a:rPr lang="fr-CH" dirty="0" err="1">
                <a:solidFill>
                  <a:schemeClr val="bg1"/>
                </a:solidFill>
              </a:rPr>
              <a:t>this</a:t>
            </a:r>
            <a:r>
              <a:rPr lang="fr-CH" dirty="0">
                <a:solidFill>
                  <a:schemeClr val="bg1"/>
                </a:solidFill>
              </a:rPr>
              <a:t> in </a:t>
            </a:r>
            <a:r>
              <a:rPr lang="fr-CH" dirty="0" err="1">
                <a:solidFill>
                  <a:schemeClr val="bg1"/>
                </a:solidFill>
              </a:rPr>
              <a:t>view</a:t>
            </a:r>
            <a:r>
              <a:rPr lang="fr-CH" dirty="0">
                <a:solidFill>
                  <a:schemeClr val="bg1"/>
                </a:solidFill>
              </a:rPr>
              <a:t> of </a:t>
            </a:r>
            <a:r>
              <a:rPr lang="fr-CH" dirty="0" err="1">
                <a:solidFill>
                  <a:schemeClr val="bg1"/>
                </a:solidFill>
              </a:rPr>
              <a:t>our</a:t>
            </a:r>
            <a:r>
              <a:rPr lang="fr-CH" dirty="0">
                <a:solidFill>
                  <a:schemeClr val="bg1"/>
                </a:solidFill>
              </a:rPr>
              <a:t> </a:t>
            </a:r>
            <a:r>
              <a:rPr lang="fr-CH" dirty="0" err="1">
                <a:solidFill>
                  <a:schemeClr val="bg1"/>
                </a:solidFill>
              </a:rPr>
              <a:t>recent</a:t>
            </a:r>
            <a:r>
              <a:rPr lang="fr-CH" dirty="0">
                <a:solidFill>
                  <a:schemeClr val="bg1"/>
                </a:solidFill>
              </a:rPr>
              <a:t> investigation, for </a:t>
            </a:r>
            <a:r>
              <a:rPr lang="fr-CH" dirty="0" err="1">
                <a:solidFill>
                  <a:schemeClr val="bg1"/>
                </a:solidFill>
              </a:rPr>
              <a:t>it</a:t>
            </a:r>
            <a:r>
              <a:rPr lang="fr-CH" dirty="0">
                <a:solidFill>
                  <a:schemeClr val="bg1"/>
                </a:solidFill>
              </a:rPr>
              <a:t> </a:t>
            </a:r>
            <a:r>
              <a:rPr lang="fr-CH" dirty="0" err="1">
                <a:solidFill>
                  <a:schemeClr val="bg1"/>
                </a:solidFill>
              </a:rPr>
              <a:t>is</a:t>
            </a:r>
            <a:r>
              <a:rPr lang="fr-CH" dirty="0">
                <a:solidFill>
                  <a:schemeClr val="bg1"/>
                </a:solidFill>
              </a:rPr>
              <a:t> </a:t>
            </a:r>
            <a:r>
              <a:rPr lang="fr-CH" dirty="0" err="1">
                <a:solidFill>
                  <a:schemeClr val="bg1"/>
                </a:solidFill>
              </a:rPr>
              <a:t>ridiculous</a:t>
            </a:r>
            <a:r>
              <a:rPr lang="fr-CH" dirty="0">
                <a:solidFill>
                  <a:schemeClr val="bg1"/>
                </a:solidFill>
              </a:rPr>
              <a:t> </a:t>
            </a:r>
            <a:r>
              <a:rPr lang="fr-CH" dirty="0" err="1">
                <a:solidFill>
                  <a:schemeClr val="bg1"/>
                </a:solidFill>
              </a:rPr>
              <a:t>that</a:t>
            </a:r>
            <a:r>
              <a:rPr lang="fr-CH" dirty="0">
                <a:solidFill>
                  <a:schemeClr val="bg1"/>
                </a:solidFill>
              </a:rPr>
              <a:t> </a:t>
            </a:r>
            <a:r>
              <a:rPr lang="fr-CH" dirty="0" err="1">
                <a:solidFill>
                  <a:schemeClr val="bg1"/>
                </a:solidFill>
              </a:rPr>
              <a:t>we</a:t>
            </a:r>
            <a:r>
              <a:rPr lang="fr-CH" dirty="0">
                <a:solidFill>
                  <a:schemeClr val="bg1"/>
                </a:solidFill>
              </a:rPr>
              <a:t> </a:t>
            </a:r>
            <a:r>
              <a:rPr lang="fr-CH" dirty="0" err="1">
                <a:solidFill>
                  <a:schemeClr val="bg1"/>
                </a:solidFill>
              </a:rPr>
              <a:t>failed</a:t>
            </a:r>
            <a:r>
              <a:rPr lang="fr-CH" dirty="0">
                <a:solidFill>
                  <a:schemeClr val="bg1"/>
                </a:solidFill>
              </a:rPr>
              <a:t> to </a:t>
            </a:r>
            <a:r>
              <a:rPr lang="fr-CH" dirty="0" err="1">
                <a:solidFill>
                  <a:schemeClr val="bg1"/>
                </a:solidFill>
              </a:rPr>
              <a:t>see</a:t>
            </a:r>
            <a:r>
              <a:rPr lang="fr-CH" dirty="0">
                <a:solidFill>
                  <a:schemeClr val="bg1"/>
                </a:solidFill>
              </a:rPr>
              <a:t> </a:t>
            </a:r>
            <a:r>
              <a:rPr lang="fr-CH" dirty="0" err="1">
                <a:solidFill>
                  <a:schemeClr val="bg1"/>
                </a:solidFill>
              </a:rPr>
              <a:t>that</a:t>
            </a:r>
            <a:r>
              <a:rPr lang="fr-CH" dirty="0">
                <a:solidFill>
                  <a:schemeClr val="bg1"/>
                </a:solidFill>
              </a:rPr>
              <a:t> </a:t>
            </a:r>
            <a:r>
              <a:rPr lang="fr-CH" dirty="0" err="1">
                <a:solidFill>
                  <a:schemeClr val="bg1"/>
                </a:solidFill>
              </a:rPr>
              <a:t>it</a:t>
            </a:r>
            <a:r>
              <a:rPr lang="fr-CH" dirty="0">
                <a:solidFill>
                  <a:schemeClr val="bg1"/>
                </a:solidFill>
              </a:rPr>
              <a:t> </a:t>
            </a:r>
            <a:r>
              <a:rPr lang="fr-CH" dirty="0" err="1">
                <a:solidFill>
                  <a:schemeClr val="bg1"/>
                </a:solidFill>
              </a:rPr>
              <a:t>is</a:t>
            </a:r>
            <a:r>
              <a:rPr lang="fr-CH" dirty="0">
                <a:solidFill>
                  <a:schemeClr val="bg1"/>
                </a:solidFill>
              </a:rPr>
              <a:t> not </a:t>
            </a:r>
            <a:r>
              <a:rPr lang="fr-CH" dirty="0" err="1">
                <a:solidFill>
                  <a:schemeClr val="bg1"/>
                </a:solidFill>
              </a:rPr>
              <a:t>only</a:t>
            </a:r>
            <a:r>
              <a:rPr lang="fr-CH" dirty="0">
                <a:solidFill>
                  <a:schemeClr val="bg1"/>
                </a:solidFill>
              </a:rPr>
              <a:t> </a:t>
            </a:r>
            <a:r>
              <a:rPr lang="fr-CH" dirty="0" err="1">
                <a:solidFill>
                  <a:schemeClr val="bg1"/>
                </a:solidFill>
              </a:rPr>
              <a:t>under</a:t>
            </a:r>
            <a:r>
              <a:rPr lang="fr-CH" dirty="0">
                <a:solidFill>
                  <a:schemeClr val="bg1"/>
                </a:solidFill>
              </a:rPr>
              <a:t> the direction of </a:t>
            </a:r>
            <a:r>
              <a:rPr lang="fr-CH" dirty="0" err="1">
                <a:solidFill>
                  <a:schemeClr val="bg1"/>
                </a:solidFill>
              </a:rPr>
              <a:t>knowledge</a:t>
            </a:r>
            <a:r>
              <a:rPr lang="fr-CH" dirty="0">
                <a:solidFill>
                  <a:schemeClr val="bg1"/>
                </a:solidFill>
              </a:rPr>
              <a:t> </a:t>
            </a:r>
            <a:r>
              <a:rPr lang="fr-CH" dirty="0" err="1">
                <a:solidFill>
                  <a:schemeClr val="bg1"/>
                </a:solidFill>
              </a:rPr>
              <a:t>that</a:t>
            </a:r>
            <a:r>
              <a:rPr lang="fr-CH" dirty="0">
                <a:solidFill>
                  <a:schemeClr val="bg1"/>
                </a:solidFill>
              </a:rPr>
              <a:t> men </a:t>
            </a:r>
            <a:r>
              <a:rPr lang="fr-CH" dirty="0" err="1">
                <a:solidFill>
                  <a:schemeClr val="bg1"/>
                </a:solidFill>
              </a:rPr>
              <a:t>succeed</a:t>
            </a:r>
            <a:r>
              <a:rPr lang="fr-CH" dirty="0">
                <a:solidFill>
                  <a:schemeClr val="bg1"/>
                </a:solidFill>
              </a:rPr>
              <a:t> in </a:t>
            </a:r>
            <a:r>
              <a:rPr lang="fr-CH" dirty="0" err="1">
                <a:solidFill>
                  <a:schemeClr val="bg1"/>
                </a:solidFill>
              </a:rPr>
              <a:t>their</a:t>
            </a:r>
            <a:r>
              <a:rPr lang="fr-CH" dirty="0">
                <a:solidFill>
                  <a:schemeClr val="bg1"/>
                </a:solidFill>
              </a:rPr>
              <a:t> </a:t>
            </a:r>
            <a:r>
              <a:rPr lang="fr-CH" dirty="0" err="1">
                <a:solidFill>
                  <a:schemeClr val="bg1"/>
                </a:solidFill>
              </a:rPr>
              <a:t>affairs</a:t>
            </a:r>
            <a:r>
              <a:rPr lang="fr-CH" dirty="0">
                <a:solidFill>
                  <a:schemeClr val="bg1"/>
                </a:solidFill>
              </a:rPr>
              <a:t>, and </a:t>
            </a:r>
            <a:r>
              <a:rPr lang="fr-CH" dirty="0" err="1">
                <a:solidFill>
                  <a:schemeClr val="bg1"/>
                </a:solidFill>
              </a:rPr>
              <a:t>that</a:t>
            </a:r>
            <a:r>
              <a:rPr lang="fr-CH" dirty="0">
                <a:solidFill>
                  <a:schemeClr val="bg1"/>
                </a:solidFill>
              </a:rPr>
              <a:t> </a:t>
            </a:r>
            <a:r>
              <a:rPr lang="fr-CH" dirty="0" err="1">
                <a:solidFill>
                  <a:schemeClr val="bg1"/>
                </a:solidFill>
              </a:rPr>
              <a:t>is</a:t>
            </a:r>
            <a:r>
              <a:rPr lang="fr-CH" dirty="0">
                <a:solidFill>
                  <a:schemeClr val="bg1"/>
                </a:solidFill>
              </a:rPr>
              <a:t> </a:t>
            </a:r>
            <a:r>
              <a:rPr lang="fr-CH" dirty="0" err="1">
                <a:solidFill>
                  <a:schemeClr val="bg1"/>
                </a:solidFill>
              </a:rPr>
              <a:t>perhaps</a:t>
            </a:r>
            <a:r>
              <a:rPr lang="fr-CH" dirty="0">
                <a:solidFill>
                  <a:schemeClr val="bg1"/>
                </a:solidFill>
              </a:rPr>
              <a:t> </a:t>
            </a:r>
            <a:r>
              <a:rPr lang="fr-CH" dirty="0" err="1">
                <a:solidFill>
                  <a:schemeClr val="bg1"/>
                </a:solidFill>
              </a:rPr>
              <a:t>why</a:t>
            </a:r>
            <a:r>
              <a:rPr lang="fr-CH" dirty="0">
                <a:solidFill>
                  <a:schemeClr val="bg1"/>
                </a:solidFill>
              </a:rPr>
              <a:t> the </a:t>
            </a:r>
            <a:r>
              <a:rPr lang="fr-CH" dirty="0" err="1">
                <a:solidFill>
                  <a:schemeClr val="bg1"/>
                </a:solidFill>
              </a:rPr>
              <a:t>knowledge</a:t>
            </a:r>
            <a:r>
              <a:rPr lang="fr-CH" dirty="0">
                <a:solidFill>
                  <a:schemeClr val="bg1"/>
                </a:solidFill>
              </a:rPr>
              <a:t> of how good men come to </a:t>
            </a:r>
            <a:r>
              <a:rPr lang="fr-CH" dirty="0" err="1">
                <a:solidFill>
                  <a:schemeClr val="bg1"/>
                </a:solidFill>
              </a:rPr>
              <a:t>be</a:t>
            </a:r>
            <a:r>
              <a:rPr lang="fr-CH" dirty="0">
                <a:solidFill>
                  <a:schemeClr val="bg1"/>
                </a:solidFill>
              </a:rPr>
              <a:t> escapes us’ (96</a:t>
            </a:r>
            <a:r>
              <a:rPr lang="fr-CH" baseline="30000" dirty="0">
                <a:solidFill>
                  <a:schemeClr val="bg1"/>
                </a:solidFill>
              </a:rPr>
              <a:t>e</a:t>
            </a:r>
            <a:r>
              <a:rPr lang="fr-CH" dirty="0">
                <a:solidFill>
                  <a:schemeClr val="bg1"/>
                </a:solidFill>
              </a:rPr>
              <a:t>)</a:t>
            </a:r>
            <a:endParaRPr lang="en-US" dirty="0">
              <a:solidFill>
                <a:schemeClr val="bg1"/>
              </a:solidFill>
            </a:endParaRPr>
          </a:p>
          <a:p>
            <a:r>
              <a:rPr lang="fr-CH" dirty="0" err="1" smtClean="0"/>
              <a:t>Socrates</a:t>
            </a:r>
            <a:r>
              <a:rPr lang="fr-CH" dirty="0" smtClean="0"/>
              <a:t> and </a:t>
            </a:r>
            <a:r>
              <a:rPr lang="fr-CH" dirty="0" err="1" smtClean="0"/>
              <a:t>Meno</a:t>
            </a:r>
            <a:r>
              <a:rPr lang="fr-CH" dirty="0" smtClean="0"/>
              <a:t> are </a:t>
            </a:r>
            <a:r>
              <a:rPr lang="fr-CH" dirty="0" err="1" smtClean="0"/>
              <a:t>still</a:t>
            </a:r>
            <a:r>
              <a:rPr lang="fr-CH" dirty="0" smtClean="0"/>
              <a:t> </a:t>
            </a:r>
            <a:r>
              <a:rPr lang="fr-CH" dirty="0" err="1" smtClean="0"/>
              <a:t>left</a:t>
            </a:r>
            <a:r>
              <a:rPr lang="fr-CH" dirty="0" smtClean="0"/>
              <a:t> </a:t>
            </a:r>
            <a:r>
              <a:rPr lang="fr-CH" dirty="0" err="1" smtClean="0"/>
              <a:t>with</a:t>
            </a:r>
            <a:r>
              <a:rPr lang="fr-CH" dirty="0" smtClean="0"/>
              <a:t> </a:t>
            </a:r>
            <a:r>
              <a:rPr lang="fr-CH" dirty="0" err="1" smtClean="0"/>
              <a:t>this</a:t>
            </a:r>
            <a:r>
              <a:rPr lang="fr-CH" dirty="0" smtClean="0"/>
              <a:t> </a:t>
            </a:r>
            <a:r>
              <a:rPr lang="fr-CH" dirty="0" err="1" smtClean="0"/>
              <a:t>thorny</a:t>
            </a:r>
            <a:r>
              <a:rPr lang="fr-CH" dirty="0" smtClean="0"/>
              <a:t> issue of </a:t>
            </a:r>
            <a:r>
              <a:rPr lang="fr-CH" dirty="0" err="1" smtClean="0"/>
              <a:t>virtue</a:t>
            </a:r>
            <a:r>
              <a:rPr lang="fr-CH" dirty="0" smtClean="0"/>
              <a:t>, </a:t>
            </a:r>
            <a:r>
              <a:rPr lang="fr-CH" dirty="0" err="1" smtClean="0"/>
              <a:t>especially</a:t>
            </a:r>
            <a:r>
              <a:rPr lang="fr-CH" dirty="0" smtClean="0"/>
              <a:t> </a:t>
            </a:r>
            <a:r>
              <a:rPr lang="fr-CH" dirty="0" err="1" smtClean="0"/>
              <a:t>given</a:t>
            </a:r>
            <a:r>
              <a:rPr lang="fr-CH" dirty="0" smtClean="0"/>
              <a:t> </a:t>
            </a:r>
            <a:r>
              <a:rPr lang="fr-CH" dirty="0" err="1" smtClean="0"/>
              <a:t>that</a:t>
            </a:r>
            <a:r>
              <a:rPr lang="fr-CH" dirty="0" smtClean="0"/>
              <a:t> </a:t>
            </a:r>
            <a:r>
              <a:rPr lang="fr-CH" dirty="0" err="1" smtClean="0"/>
              <a:t>their</a:t>
            </a:r>
            <a:r>
              <a:rPr lang="fr-CH" dirty="0" smtClean="0"/>
              <a:t> world </a:t>
            </a:r>
            <a:r>
              <a:rPr lang="fr-CH" dirty="0" err="1" smtClean="0"/>
              <a:t>clearly</a:t>
            </a:r>
            <a:r>
              <a:rPr lang="fr-CH" dirty="0" smtClean="0"/>
              <a:t> </a:t>
            </a:r>
            <a:r>
              <a:rPr lang="fr-CH" dirty="0" err="1" smtClean="0"/>
              <a:t>demonstrates</a:t>
            </a:r>
            <a:r>
              <a:rPr lang="fr-CH" dirty="0" smtClean="0"/>
              <a:t> </a:t>
            </a:r>
            <a:r>
              <a:rPr lang="fr-CH" dirty="0" err="1" smtClean="0"/>
              <a:t>that</a:t>
            </a:r>
            <a:r>
              <a:rPr lang="fr-CH" dirty="0" smtClean="0"/>
              <a:t> men </a:t>
            </a:r>
            <a:r>
              <a:rPr lang="fr-CH" dirty="0" err="1" smtClean="0"/>
              <a:t>can</a:t>
            </a:r>
            <a:r>
              <a:rPr lang="fr-CH" dirty="0" smtClean="0"/>
              <a:t> </a:t>
            </a:r>
            <a:r>
              <a:rPr lang="fr-CH" dirty="0" err="1" smtClean="0"/>
              <a:t>make</a:t>
            </a:r>
            <a:r>
              <a:rPr lang="fr-CH" dirty="0" smtClean="0"/>
              <a:t> the right </a:t>
            </a:r>
            <a:r>
              <a:rPr lang="fr-CH" dirty="0" err="1" smtClean="0"/>
              <a:t>decisions</a:t>
            </a:r>
            <a:r>
              <a:rPr lang="fr-CH" dirty="0" smtClean="0"/>
              <a:t> and </a:t>
            </a:r>
            <a:r>
              <a:rPr lang="fr-CH" dirty="0" err="1" smtClean="0"/>
              <a:t>so</a:t>
            </a:r>
            <a:r>
              <a:rPr lang="fr-CH" dirty="0" smtClean="0"/>
              <a:t> </a:t>
            </a:r>
            <a:r>
              <a:rPr lang="fr-CH" dirty="0" err="1" smtClean="0"/>
              <a:t>be</a:t>
            </a:r>
            <a:r>
              <a:rPr lang="fr-CH" dirty="0" smtClean="0"/>
              <a:t> </a:t>
            </a:r>
            <a:r>
              <a:rPr lang="fr-CH" dirty="0" err="1" smtClean="0"/>
              <a:t>seen</a:t>
            </a:r>
            <a:r>
              <a:rPr lang="fr-CH" dirty="0" smtClean="0"/>
              <a:t> as </a:t>
            </a:r>
            <a:r>
              <a:rPr lang="fr-CH" dirty="0" err="1" smtClean="0"/>
              <a:t>virtuous</a:t>
            </a:r>
            <a:r>
              <a:rPr lang="mr-IN" dirty="0" smtClean="0"/>
              <a:t>…</a:t>
            </a:r>
            <a:r>
              <a:rPr lang="fr-CH" dirty="0" smtClean="0"/>
              <a:t>but how </a:t>
            </a:r>
            <a:r>
              <a:rPr lang="fr-CH" dirty="0" err="1" smtClean="0"/>
              <a:t>is</a:t>
            </a:r>
            <a:r>
              <a:rPr lang="fr-CH" dirty="0" smtClean="0"/>
              <a:t> </a:t>
            </a:r>
            <a:r>
              <a:rPr lang="fr-CH" dirty="0" err="1" smtClean="0"/>
              <a:t>this</a:t>
            </a:r>
            <a:r>
              <a:rPr lang="fr-CH" dirty="0" smtClean="0"/>
              <a:t> possible if </a:t>
            </a:r>
            <a:r>
              <a:rPr lang="fr-CH" dirty="0" err="1" smtClean="0"/>
              <a:t>they</a:t>
            </a:r>
            <a:r>
              <a:rPr lang="fr-CH" dirty="0" smtClean="0"/>
              <a:t> have no </a:t>
            </a:r>
            <a:r>
              <a:rPr lang="fr-CH" dirty="0" err="1" smtClean="0"/>
              <a:t>knowledge</a:t>
            </a:r>
            <a:r>
              <a:rPr lang="fr-CH" dirty="0" smtClean="0"/>
              <a:t> of </a:t>
            </a:r>
            <a:r>
              <a:rPr lang="fr-CH" dirty="0" err="1" smtClean="0"/>
              <a:t>virtue</a:t>
            </a:r>
            <a:r>
              <a:rPr lang="fr-CH" dirty="0" smtClean="0"/>
              <a:t>?  </a:t>
            </a:r>
            <a:r>
              <a:rPr lang="fr-CH" dirty="0" err="1" smtClean="0"/>
              <a:t>What</a:t>
            </a:r>
            <a:r>
              <a:rPr lang="fr-CH" dirty="0" smtClean="0"/>
              <a:t> </a:t>
            </a:r>
            <a:r>
              <a:rPr lang="fr-CH" dirty="0" err="1" smtClean="0"/>
              <a:t>else</a:t>
            </a:r>
            <a:r>
              <a:rPr lang="fr-CH" dirty="0" smtClean="0"/>
              <a:t> </a:t>
            </a:r>
            <a:r>
              <a:rPr lang="fr-CH" dirty="0" err="1" smtClean="0"/>
              <a:t>could</a:t>
            </a:r>
            <a:r>
              <a:rPr lang="fr-CH" dirty="0" smtClean="0"/>
              <a:t> </a:t>
            </a:r>
            <a:r>
              <a:rPr lang="fr-CH" dirty="0" err="1" smtClean="0"/>
              <a:t>exist</a:t>
            </a:r>
            <a:r>
              <a:rPr lang="fr-CH" dirty="0" smtClean="0"/>
              <a:t> </a:t>
            </a:r>
            <a:r>
              <a:rPr lang="fr-CH" dirty="0" err="1" smtClean="0"/>
              <a:t>which</a:t>
            </a:r>
            <a:r>
              <a:rPr lang="fr-CH" dirty="0" smtClean="0"/>
              <a:t> </a:t>
            </a:r>
            <a:r>
              <a:rPr lang="fr-CH" dirty="0" err="1" smtClean="0"/>
              <a:t>would</a:t>
            </a:r>
            <a:r>
              <a:rPr lang="fr-CH" dirty="0" smtClean="0"/>
              <a:t> </a:t>
            </a:r>
            <a:r>
              <a:rPr lang="fr-CH" dirty="0" err="1" smtClean="0"/>
              <a:t>would</a:t>
            </a:r>
            <a:r>
              <a:rPr lang="fr-CH" dirty="0" smtClean="0"/>
              <a:t> </a:t>
            </a:r>
            <a:r>
              <a:rPr lang="fr-CH" dirty="0" err="1" smtClean="0"/>
              <a:t>allow</a:t>
            </a:r>
            <a:r>
              <a:rPr lang="fr-CH" dirty="0" smtClean="0"/>
              <a:t> </a:t>
            </a:r>
            <a:r>
              <a:rPr lang="fr-CH" dirty="0" err="1" smtClean="0"/>
              <a:t>this</a:t>
            </a:r>
            <a:r>
              <a:rPr lang="fr-CH" dirty="0" smtClean="0"/>
              <a:t> to </a:t>
            </a:r>
            <a:r>
              <a:rPr lang="fr-CH" dirty="0" err="1" smtClean="0"/>
              <a:t>happen</a:t>
            </a:r>
            <a:r>
              <a:rPr lang="fr-CH" dirty="0" smtClean="0"/>
              <a:t>?</a:t>
            </a:r>
          </a:p>
        </p:txBody>
      </p:sp>
    </p:spTree>
    <p:extLst>
      <p:ext uri="{BB962C8B-B14F-4D97-AF65-F5344CB8AC3E}">
        <p14:creationId xmlns:p14="http://schemas.microsoft.com/office/powerpoint/2010/main" val="842700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094668"/>
          </a:xfrm>
        </p:spPr>
        <p:txBody>
          <a:bodyPr/>
          <a:lstStyle/>
          <a:p>
            <a:r>
              <a:rPr lang="en-US" dirty="0" smtClean="0"/>
              <a:t>Knowledge vs true belief I</a:t>
            </a:r>
            <a:endParaRPr lang="en-US" dirty="0"/>
          </a:p>
        </p:txBody>
      </p:sp>
      <p:sp>
        <p:nvSpPr>
          <p:cNvPr id="3" name="Content Placeholder 2"/>
          <p:cNvSpPr>
            <a:spLocks noGrp="1"/>
          </p:cNvSpPr>
          <p:nvPr>
            <p:ph idx="1"/>
          </p:nvPr>
        </p:nvSpPr>
        <p:spPr>
          <a:xfrm>
            <a:off x="1141412" y="1587062"/>
            <a:ext cx="10272822" cy="4708635"/>
          </a:xfrm>
        </p:spPr>
        <p:txBody>
          <a:bodyPr>
            <a:normAutofit fontScale="92500" lnSpcReduction="10000"/>
          </a:bodyPr>
          <a:lstStyle/>
          <a:p>
            <a:r>
              <a:rPr lang="en-US" dirty="0" smtClean="0"/>
              <a:t>Socrates uses an analogy to help us find that alternative to knowledge that may well give us the opportunity to be virtuous..</a:t>
            </a:r>
          </a:p>
          <a:p>
            <a:pPr marL="0" indent="0">
              <a:buNone/>
            </a:pPr>
            <a:r>
              <a:rPr lang="en-US" dirty="0" smtClean="0">
                <a:solidFill>
                  <a:schemeClr val="bg1"/>
                </a:solidFill>
              </a:rPr>
              <a:t>‘A man who knew the way to Larissa, or anywhere else you like, and went there and directed others would surely lead them well and correctly? </a:t>
            </a:r>
            <a:r>
              <a:rPr lang="mr-IN" dirty="0" smtClean="0">
                <a:solidFill>
                  <a:schemeClr val="bg1"/>
                </a:solidFill>
              </a:rPr>
              <a:t>–</a:t>
            </a:r>
            <a:r>
              <a:rPr lang="en-US" dirty="0" smtClean="0">
                <a:solidFill>
                  <a:schemeClr val="bg1"/>
                </a:solidFill>
              </a:rPr>
              <a:t> Certainly</a:t>
            </a:r>
          </a:p>
          <a:p>
            <a:pPr marL="0" indent="0">
              <a:buNone/>
            </a:pPr>
            <a:r>
              <a:rPr lang="en-US" dirty="0" smtClean="0">
                <a:solidFill>
                  <a:schemeClr val="bg1"/>
                </a:solidFill>
              </a:rPr>
              <a:t>What if someone has had a correct opinion as to which was the way, but had not gone there, nor indeed had any knowledge of it, would he not also lead correctly? - Certainly</a:t>
            </a:r>
          </a:p>
          <a:p>
            <a:pPr marL="0" indent="0">
              <a:buNone/>
            </a:pPr>
            <a:r>
              <a:rPr lang="en-US" dirty="0" smtClean="0">
                <a:solidFill>
                  <a:schemeClr val="bg1"/>
                </a:solidFill>
              </a:rPr>
              <a:t>And as long as he has the right opinion about that of which the other has knowledge, he will not be a worse guide than the one who knows, as he has a true opinion, though not knowledge. - In no way worse’ (97a-b)</a:t>
            </a:r>
          </a:p>
          <a:p>
            <a:r>
              <a:rPr lang="en-US" dirty="0" smtClean="0"/>
              <a:t>Socrates is illustrating that opinion, or belief, can be just as useful and important as knowledge in making the right decisions</a:t>
            </a:r>
            <a:r>
              <a:rPr lang="mr-IN" dirty="0" smtClean="0"/>
              <a:t>……</a:t>
            </a:r>
            <a:r>
              <a:rPr lang="en-US" b="1" i="1" dirty="0" smtClean="0"/>
              <a:t>as long as it is true</a:t>
            </a:r>
            <a:endParaRPr lang="en-US" b="1" i="1" dirty="0"/>
          </a:p>
        </p:txBody>
      </p:sp>
    </p:spTree>
    <p:extLst>
      <p:ext uri="{BB962C8B-B14F-4D97-AF65-F5344CB8AC3E}">
        <p14:creationId xmlns:p14="http://schemas.microsoft.com/office/powerpoint/2010/main" val="1350945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210282"/>
          </a:xfrm>
        </p:spPr>
        <p:txBody>
          <a:bodyPr/>
          <a:lstStyle/>
          <a:p>
            <a:r>
              <a:rPr lang="en-US" dirty="0" smtClean="0"/>
              <a:t>Knowledge vs true belief II</a:t>
            </a:r>
            <a:endParaRPr lang="en-US" dirty="0"/>
          </a:p>
        </p:txBody>
      </p:sp>
      <p:sp>
        <p:nvSpPr>
          <p:cNvPr id="3" name="Content Placeholder 2"/>
          <p:cNvSpPr>
            <a:spLocks noGrp="1"/>
          </p:cNvSpPr>
          <p:nvPr>
            <p:ph idx="1"/>
          </p:nvPr>
        </p:nvSpPr>
        <p:spPr>
          <a:xfrm>
            <a:off x="1141412" y="1693634"/>
            <a:ext cx="10220271" cy="4822779"/>
          </a:xfrm>
        </p:spPr>
        <p:txBody>
          <a:bodyPr/>
          <a:lstStyle/>
          <a:p>
            <a:pPr marL="0" indent="0">
              <a:buNone/>
            </a:pPr>
            <a:r>
              <a:rPr lang="en-US" dirty="0" smtClean="0">
                <a:solidFill>
                  <a:schemeClr val="bg1"/>
                </a:solidFill>
              </a:rPr>
              <a:t>‘So true opinion is in no way a worse guide  for correct action than knowledge.  It is this that we omitted in our investigation of the nature of virtue</a:t>
            </a:r>
            <a:r>
              <a:rPr lang="mr-IN" dirty="0" smtClean="0">
                <a:solidFill>
                  <a:schemeClr val="bg1"/>
                </a:solidFill>
              </a:rPr>
              <a:t>…</a:t>
            </a:r>
            <a:r>
              <a:rPr lang="fr-CH" dirty="0" smtClean="0">
                <a:solidFill>
                  <a:schemeClr val="bg1"/>
                </a:solidFill>
              </a:rPr>
              <a:t>.correct opinion </a:t>
            </a:r>
            <a:r>
              <a:rPr lang="fr-CH" dirty="0" err="1" smtClean="0">
                <a:solidFill>
                  <a:schemeClr val="bg1"/>
                </a:solidFill>
              </a:rPr>
              <a:t>is</a:t>
            </a:r>
            <a:r>
              <a:rPr lang="fr-CH" dirty="0" smtClean="0">
                <a:solidFill>
                  <a:schemeClr val="bg1"/>
                </a:solidFill>
              </a:rPr>
              <a:t> no </a:t>
            </a:r>
            <a:r>
              <a:rPr lang="fr-CH" dirty="0" err="1" smtClean="0">
                <a:solidFill>
                  <a:schemeClr val="bg1"/>
                </a:solidFill>
              </a:rPr>
              <a:t>less</a:t>
            </a:r>
            <a:r>
              <a:rPr lang="fr-CH" dirty="0" smtClean="0">
                <a:solidFill>
                  <a:schemeClr val="bg1"/>
                </a:solidFill>
              </a:rPr>
              <a:t> </a:t>
            </a:r>
            <a:r>
              <a:rPr lang="fr-CH" dirty="0" err="1" smtClean="0">
                <a:solidFill>
                  <a:schemeClr val="bg1"/>
                </a:solidFill>
              </a:rPr>
              <a:t>useful</a:t>
            </a:r>
            <a:r>
              <a:rPr lang="fr-CH" dirty="0" smtClean="0">
                <a:solidFill>
                  <a:schemeClr val="bg1"/>
                </a:solidFill>
              </a:rPr>
              <a:t> </a:t>
            </a:r>
            <a:r>
              <a:rPr lang="fr-CH" dirty="0" err="1" smtClean="0">
                <a:solidFill>
                  <a:schemeClr val="bg1"/>
                </a:solidFill>
              </a:rPr>
              <a:t>than</a:t>
            </a:r>
            <a:r>
              <a:rPr lang="fr-CH" dirty="0" smtClean="0">
                <a:solidFill>
                  <a:schemeClr val="bg1"/>
                </a:solidFill>
              </a:rPr>
              <a:t> </a:t>
            </a:r>
            <a:r>
              <a:rPr lang="fr-CH" dirty="0" err="1" smtClean="0">
                <a:solidFill>
                  <a:schemeClr val="bg1"/>
                </a:solidFill>
              </a:rPr>
              <a:t>knowledge</a:t>
            </a:r>
            <a:r>
              <a:rPr lang="fr-CH" dirty="0" smtClean="0">
                <a:solidFill>
                  <a:schemeClr val="bg1"/>
                </a:solidFill>
              </a:rPr>
              <a:t>’ (97c)</a:t>
            </a:r>
          </a:p>
          <a:p>
            <a:r>
              <a:rPr lang="fr-CH" dirty="0" err="1" smtClean="0"/>
              <a:t>However</a:t>
            </a:r>
            <a:r>
              <a:rPr lang="fr-CH" dirty="0" smtClean="0"/>
              <a:t>, </a:t>
            </a:r>
            <a:r>
              <a:rPr lang="fr-CH" dirty="0" err="1" smtClean="0"/>
              <a:t>objects</a:t>
            </a:r>
            <a:r>
              <a:rPr lang="fr-CH" dirty="0" smtClean="0"/>
              <a:t> </a:t>
            </a:r>
            <a:r>
              <a:rPr lang="fr-CH" dirty="0" err="1" smtClean="0"/>
              <a:t>Meno</a:t>
            </a:r>
            <a:r>
              <a:rPr lang="fr-CH" dirty="0" smtClean="0"/>
              <a:t>, </a:t>
            </a:r>
            <a:r>
              <a:rPr lang="fr-CH" dirty="0" err="1" smtClean="0"/>
              <a:t>surely</a:t>
            </a:r>
            <a:r>
              <a:rPr lang="fr-CH" dirty="0" smtClean="0"/>
              <a:t> </a:t>
            </a:r>
            <a:r>
              <a:rPr lang="fr-CH" dirty="0" err="1" smtClean="0"/>
              <a:t>those</a:t>
            </a:r>
            <a:r>
              <a:rPr lang="fr-CH" dirty="0" smtClean="0"/>
              <a:t> </a:t>
            </a:r>
            <a:r>
              <a:rPr lang="fr-CH" dirty="0" err="1" smtClean="0"/>
              <a:t>with</a:t>
            </a:r>
            <a:r>
              <a:rPr lang="fr-CH" dirty="0" smtClean="0"/>
              <a:t> </a:t>
            </a:r>
            <a:r>
              <a:rPr lang="fr-CH" dirty="0" smtClean="0">
                <a:solidFill>
                  <a:schemeClr val="bg1"/>
                </a:solidFill>
              </a:rPr>
              <a:t>‘</a:t>
            </a:r>
            <a:r>
              <a:rPr lang="fr-CH" dirty="0" err="1" smtClean="0">
                <a:solidFill>
                  <a:schemeClr val="bg1"/>
                </a:solidFill>
              </a:rPr>
              <a:t>knowledge</a:t>
            </a:r>
            <a:r>
              <a:rPr lang="fr-CH" dirty="0" smtClean="0">
                <a:solidFill>
                  <a:schemeClr val="bg1"/>
                </a:solidFill>
              </a:rPr>
              <a:t> </a:t>
            </a:r>
            <a:r>
              <a:rPr lang="fr-CH" dirty="0" err="1" smtClean="0">
                <a:solidFill>
                  <a:schemeClr val="bg1"/>
                </a:solidFill>
              </a:rPr>
              <a:t>will</a:t>
            </a:r>
            <a:r>
              <a:rPr lang="fr-CH" dirty="0" smtClean="0">
                <a:solidFill>
                  <a:schemeClr val="bg1"/>
                </a:solidFill>
              </a:rPr>
              <a:t> </a:t>
            </a:r>
            <a:r>
              <a:rPr lang="fr-CH" dirty="0" err="1" smtClean="0">
                <a:solidFill>
                  <a:schemeClr val="bg1"/>
                </a:solidFill>
              </a:rPr>
              <a:t>always</a:t>
            </a:r>
            <a:r>
              <a:rPr lang="fr-CH" dirty="0" smtClean="0">
                <a:solidFill>
                  <a:schemeClr val="bg1"/>
                </a:solidFill>
              </a:rPr>
              <a:t> </a:t>
            </a:r>
            <a:r>
              <a:rPr lang="fr-CH" dirty="0" err="1" smtClean="0">
                <a:solidFill>
                  <a:schemeClr val="bg1"/>
                </a:solidFill>
              </a:rPr>
              <a:t>succeed</a:t>
            </a:r>
            <a:r>
              <a:rPr lang="fr-CH" dirty="0" smtClean="0">
                <a:solidFill>
                  <a:schemeClr val="bg1"/>
                </a:solidFill>
              </a:rPr>
              <a:t>, </a:t>
            </a:r>
            <a:r>
              <a:rPr lang="fr-CH" dirty="0" err="1" smtClean="0">
                <a:solidFill>
                  <a:schemeClr val="bg1"/>
                </a:solidFill>
              </a:rPr>
              <a:t>whereas</a:t>
            </a:r>
            <a:r>
              <a:rPr lang="fr-CH" dirty="0" smtClean="0">
                <a:solidFill>
                  <a:schemeClr val="bg1"/>
                </a:solidFill>
              </a:rPr>
              <a:t> </a:t>
            </a:r>
            <a:r>
              <a:rPr lang="fr-CH" dirty="0" err="1" smtClean="0">
                <a:solidFill>
                  <a:schemeClr val="bg1"/>
                </a:solidFill>
              </a:rPr>
              <a:t>he</a:t>
            </a:r>
            <a:r>
              <a:rPr lang="fr-CH" dirty="0" smtClean="0">
                <a:solidFill>
                  <a:schemeClr val="bg1"/>
                </a:solidFill>
              </a:rPr>
              <a:t> </a:t>
            </a:r>
            <a:r>
              <a:rPr lang="fr-CH" dirty="0" err="1" smtClean="0">
                <a:solidFill>
                  <a:schemeClr val="bg1"/>
                </a:solidFill>
              </a:rPr>
              <a:t>with</a:t>
            </a:r>
            <a:r>
              <a:rPr lang="fr-CH" dirty="0" smtClean="0">
                <a:solidFill>
                  <a:schemeClr val="bg1"/>
                </a:solidFill>
              </a:rPr>
              <a:t> </a:t>
            </a:r>
            <a:r>
              <a:rPr lang="fr-CH" dirty="0" err="1" smtClean="0">
                <a:solidFill>
                  <a:schemeClr val="bg1"/>
                </a:solidFill>
              </a:rPr>
              <a:t>true</a:t>
            </a:r>
            <a:r>
              <a:rPr lang="fr-CH" dirty="0" smtClean="0">
                <a:solidFill>
                  <a:schemeClr val="bg1"/>
                </a:solidFill>
              </a:rPr>
              <a:t> opinion </a:t>
            </a:r>
            <a:r>
              <a:rPr lang="fr-CH" dirty="0" err="1" smtClean="0">
                <a:solidFill>
                  <a:schemeClr val="bg1"/>
                </a:solidFill>
              </a:rPr>
              <a:t>will</a:t>
            </a:r>
            <a:r>
              <a:rPr lang="fr-CH" dirty="0" smtClean="0">
                <a:solidFill>
                  <a:schemeClr val="bg1"/>
                </a:solidFill>
              </a:rPr>
              <a:t> </a:t>
            </a:r>
            <a:r>
              <a:rPr lang="fr-CH" dirty="0" err="1" smtClean="0">
                <a:solidFill>
                  <a:schemeClr val="bg1"/>
                </a:solidFill>
              </a:rPr>
              <a:t>only</a:t>
            </a:r>
            <a:r>
              <a:rPr lang="fr-CH" dirty="0" smtClean="0">
                <a:solidFill>
                  <a:schemeClr val="bg1"/>
                </a:solidFill>
              </a:rPr>
              <a:t> </a:t>
            </a:r>
            <a:r>
              <a:rPr lang="fr-CH" dirty="0" err="1" smtClean="0">
                <a:solidFill>
                  <a:schemeClr val="bg1"/>
                </a:solidFill>
              </a:rPr>
              <a:t>succeed</a:t>
            </a:r>
            <a:r>
              <a:rPr lang="fr-CH" dirty="0" smtClean="0">
                <a:solidFill>
                  <a:schemeClr val="bg1"/>
                </a:solidFill>
              </a:rPr>
              <a:t> at times’ (97c)</a:t>
            </a:r>
          </a:p>
          <a:p>
            <a:r>
              <a:rPr lang="fr-CH" dirty="0" err="1" smtClean="0"/>
              <a:t>Socrates</a:t>
            </a:r>
            <a:r>
              <a:rPr lang="fr-CH" dirty="0" smtClean="0"/>
              <a:t> </a:t>
            </a:r>
            <a:r>
              <a:rPr lang="fr-CH" dirty="0" err="1" smtClean="0"/>
              <a:t>dismisses</a:t>
            </a:r>
            <a:r>
              <a:rPr lang="fr-CH" dirty="0" smtClean="0"/>
              <a:t> </a:t>
            </a:r>
            <a:r>
              <a:rPr lang="fr-CH" dirty="0" err="1" smtClean="0"/>
              <a:t>this</a:t>
            </a:r>
            <a:r>
              <a:rPr lang="fr-CH" dirty="0" smtClean="0"/>
              <a:t> by </a:t>
            </a:r>
            <a:r>
              <a:rPr lang="fr-CH" dirty="0" err="1" smtClean="0"/>
              <a:t>repeating</a:t>
            </a:r>
            <a:r>
              <a:rPr lang="fr-CH" dirty="0" smtClean="0"/>
              <a:t> </a:t>
            </a:r>
            <a:r>
              <a:rPr lang="fr-CH" dirty="0" err="1" smtClean="0"/>
              <a:t>that</a:t>
            </a:r>
            <a:r>
              <a:rPr lang="fr-CH" dirty="0" smtClean="0"/>
              <a:t> as long as </a:t>
            </a:r>
            <a:r>
              <a:rPr lang="fr-CH" dirty="0" err="1" smtClean="0"/>
              <a:t>one’s</a:t>
            </a:r>
            <a:r>
              <a:rPr lang="fr-CH" dirty="0" smtClean="0"/>
              <a:t> opinion </a:t>
            </a:r>
            <a:r>
              <a:rPr lang="fr-CH" dirty="0" err="1" smtClean="0"/>
              <a:t>is</a:t>
            </a:r>
            <a:r>
              <a:rPr lang="fr-CH" dirty="0" smtClean="0"/>
              <a:t> </a:t>
            </a:r>
            <a:r>
              <a:rPr lang="fr-CH" dirty="0" err="1" smtClean="0"/>
              <a:t>true</a:t>
            </a:r>
            <a:r>
              <a:rPr lang="fr-CH" dirty="0" smtClean="0"/>
              <a:t>, one </a:t>
            </a:r>
            <a:r>
              <a:rPr lang="fr-CH" dirty="0" err="1" smtClean="0"/>
              <a:t>will</a:t>
            </a:r>
            <a:r>
              <a:rPr lang="fr-CH" dirty="0" smtClean="0"/>
              <a:t> </a:t>
            </a:r>
            <a:r>
              <a:rPr lang="fr-CH" dirty="0" err="1" smtClean="0"/>
              <a:t>always</a:t>
            </a:r>
            <a:r>
              <a:rPr lang="fr-CH" dirty="0" smtClean="0"/>
              <a:t> </a:t>
            </a:r>
            <a:r>
              <a:rPr lang="fr-CH" dirty="0" err="1" smtClean="0"/>
              <a:t>succeed</a:t>
            </a:r>
            <a:r>
              <a:rPr lang="fr-CH" dirty="0" smtClean="0"/>
              <a:t> </a:t>
            </a:r>
            <a:r>
              <a:rPr lang="fr-CH" dirty="0" err="1" smtClean="0"/>
              <a:t>regardless</a:t>
            </a:r>
            <a:endParaRPr lang="fr-CH" dirty="0" smtClean="0"/>
          </a:p>
          <a:p>
            <a:r>
              <a:rPr lang="fr-CH" dirty="0" err="1" smtClean="0"/>
              <a:t>However</a:t>
            </a:r>
            <a:r>
              <a:rPr lang="fr-CH" dirty="0" smtClean="0"/>
              <a:t>, </a:t>
            </a:r>
            <a:r>
              <a:rPr lang="fr-CH" dirty="0" err="1" smtClean="0"/>
              <a:t>objects</a:t>
            </a:r>
            <a:r>
              <a:rPr lang="fr-CH" dirty="0" smtClean="0"/>
              <a:t> </a:t>
            </a:r>
            <a:r>
              <a:rPr lang="fr-CH" dirty="0" err="1" smtClean="0"/>
              <a:t>Meno</a:t>
            </a:r>
            <a:r>
              <a:rPr lang="fr-CH" dirty="0" smtClean="0"/>
              <a:t>, </a:t>
            </a:r>
            <a:r>
              <a:rPr lang="fr-CH" dirty="0" err="1" smtClean="0"/>
              <a:t>why</a:t>
            </a:r>
            <a:r>
              <a:rPr lang="fr-CH" dirty="0" smtClean="0"/>
              <a:t> </a:t>
            </a:r>
            <a:r>
              <a:rPr lang="fr-CH" dirty="0" err="1" smtClean="0"/>
              <a:t>is</a:t>
            </a:r>
            <a:r>
              <a:rPr lang="fr-CH" dirty="0" smtClean="0"/>
              <a:t> </a:t>
            </a:r>
            <a:r>
              <a:rPr lang="fr-CH" dirty="0" err="1" smtClean="0"/>
              <a:t>knowledge</a:t>
            </a:r>
            <a:r>
              <a:rPr lang="fr-CH" dirty="0" smtClean="0"/>
              <a:t> </a:t>
            </a:r>
            <a:r>
              <a:rPr lang="fr-CH" dirty="0" err="1" smtClean="0"/>
              <a:t>then</a:t>
            </a:r>
            <a:r>
              <a:rPr lang="fr-CH" dirty="0" smtClean="0"/>
              <a:t> </a:t>
            </a:r>
            <a:r>
              <a:rPr lang="fr-CH" dirty="0" err="1" smtClean="0"/>
              <a:t>so</a:t>
            </a:r>
            <a:r>
              <a:rPr lang="fr-CH" dirty="0" smtClean="0"/>
              <a:t> </a:t>
            </a:r>
            <a:r>
              <a:rPr lang="fr-CH" dirty="0" err="1" smtClean="0"/>
              <a:t>prized</a:t>
            </a:r>
            <a:r>
              <a:rPr lang="fr-CH" dirty="0" smtClean="0"/>
              <a:t> and opinion </a:t>
            </a:r>
            <a:r>
              <a:rPr lang="fr-CH" dirty="0" err="1" smtClean="0"/>
              <a:t>is</a:t>
            </a:r>
            <a:r>
              <a:rPr lang="fr-CH" dirty="0" smtClean="0"/>
              <a:t> not </a:t>
            </a:r>
            <a:r>
              <a:rPr lang="mr-IN" dirty="0" smtClean="0"/>
              <a:t>–</a:t>
            </a:r>
            <a:r>
              <a:rPr lang="fr-CH" dirty="0" smtClean="0"/>
              <a:t> </a:t>
            </a:r>
            <a:r>
              <a:rPr lang="fr-CH" dirty="0" err="1" smtClean="0"/>
              <a:t>surely</a:t>
            </a:r>
            <a:r>
              <a:rPr lang="fr-CH" dirty="0" smtClean="0"/>
              <a:t> </a:t>
            </a:r>
            <a:r>
              <a:rPr lang="fr-CH" dirty="0" err="1" smtClean="0"/>
              <a:t>we</a:t>
            </a:r>
            <a:r>
              <a:rPr lang="fr-CH" dirty="0" smtClean="0"/>
              <a:t> trust </a:t>
            </a:r>
            <a:r>
              <a:rPr lang="fr-CH" dirty="0" err="1" smtClean="0"/>
              <a:t>knowledge</a:t>
            </a:r>
            <a:r>
              <a:rPr lang="fr-CH" dirty="0" smtClean="0"/>
              <a:t> far more </a:t>
            </a:r>
            <a:r>
              <a:rPr lang="fr-CH" dirty="0" err="1" smtClean="0"/>
              <a:t>than</a:t>
            </a:r>
            <a:r>
              <a:rPr lang="fr-CH" dirty="0" smtClean="0"/>
              <a:t> opinion? (97d)</a:t>
            </a:r>
            <a:endParaRPr lang="en-US" dirty="0"/>
          </a:p>
        </p:txBody>
      </p:sp>
    </p:spTree>
    <p:extLst>
      <p:ext uri="{BB962C8B-B14F-4D97-AF65-F5344CB8AC3E}">
        <p14:creationId xmlns:p14="http://schemas.microsoft.com/office/powerpoint/2010/main" val="1358255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063137"/>
          </a:xfrm>
        </p:spPr>
        <p:txBody>
          <a:bodyPr/>
          <a:lstStyle/>
          <a:p>
            <a:r>
              <a:rPr lang="en-US" dirty="0" smtClean="0"/>
              <a:t>What is true belief?</a:t>
            </a:r>
            <a:endParaRPr lang="en-US" dirty="0"/>
          </a:p>
        </p:txBody>
      </p:sp>
      <p:sp>
        <p:nvSpPr>
          <p:cNvPr id="3" name="Content Placeholder 2"/>
          <p:cNvSpPr>
            <a:spLocks noGrp="1"/>
          </p:cNvSpPr>
          <p:nvPr>
            <p:ph idx="1"/>
          </p:nvPr>
        </p:nvSpPr>
        <p:spPr>
          <a:xfrm>
            <a:off x="1141412" y="1681655"/>
            <a:ext cx="10230781" cy="4866290"/>
          </a:xfrm>
        </p:spPr>
        <p:txBody>
          <a:bodyPr>
            <a:normAutofit fontScale="92500" lnSpcReduction="10000"/>
          </a:bodyPr>
          <a:lstStyle/>
          <a:p>
            <a:r>
              <a:rPr lang="en-US" dirty="0" smtClean="0"/>
              <a:t>Socrates again uses an example to illustrate his point, referring to the beautiful statues if the artist Daedalus which remain in place if tied down, but which </a:t>
            </a:r>
            <a:r>
              <a:rPr lang="en-US" dirty="0" smtClean="0">
                <a:solidFill>
                  <a:schemeClr val="bg1"/>
                </a:solidFill>
              </a:rPr>
              <a:t>‘run away and escape’ </a:t>
            </a:r>
            <a:r>
              <a:rPr lang="en-US" dirty="0" smtClean="0"/>
              <a:t>if they are not (97e)</a:t>
            </a:r>
          </a:p>
          <a:p>
            <a:r>
              <a:rPr lang="en-US" dirty="0" smtClean="0"/>
              <a:t>He then points out that true belief, or true opinions, are much the same </a:t>
            </a:r>
            <a:r>
              <a:rPr lang="mr-IN" dirty="0" smtClean="0"/>
              <a:t>–</a:t>
            </a:r>
            <a:r>
              <a:rPr lang="en-US" dirty="0" smtClean="0"/>
              <a:t> as long as true opinions remain, they </a:t>
            </a:r>
            <a:r>
              <a:rPr lang="en-US" dirty="0" smtClean="0">
                <a:solidFill>
                  <a:schemeClr val="bg1"/>
                </a:solidFill>
              </a:rPr>
              <a:t>‘are a fine thing and all they do is good, but they are not willing to remain long, and they escape from a man’s mind, so that they are not worth much until one ‘ties them down’, by giving an account of the reason why</a:t>
            </a:r>
            <a:r>
              <a:rPr lang="mr-IN" dirty="0" smtClean="0">
                <a:solidFill>
                  <a:schemeClr val="bg1"/>
                </a:solidFill>
              </a:rPr>
              <a:t>…</a:t>
            </a:r>
            <a:r>
              <a:rPr lang="fr-CH" dirty="0">
                <a:solidFill>
                  <a:schemeClr val="bg1"/>
                </a:solidFill>
              </a:rPr>
              <a:t>a</a:t>
            </a:r>
            <a:r>
              <a:rPr lang="fr-CH" dirty="0" smtClean="0">
                <a:solidFill>
                  <a:schemeClr val="bg1"/>
                </a:solidFill>
              </a:rPr>
              <a:t>nd </a:t>
            </a:r>
            <a:r>
              <a:rPr lang="fr-CH" dirty="0" err="1" smtClean="0">
                <a:solidFill>
                  <a:schemeClr val="bg1"/>
                </a:solidFill>
              </a:rPr>
              <a:t>that</a:t>
            </a:r>
            <a:r>
              <a:rPr lang="fr-CH" dirty="0" smtClean="0">
                <a:solidFill>
                  <a:schemeClr val="bg1"/>
                </a:solidFill>
              </a:rPr>
              <a:t> </a:t>
            </a:r>
            <a:r>
              <a:rPr lang="fr-CH" dirty="0" err="1" smtClean="0">
                <a:solidFill>
                  <a:schemeClr val="bg1"/>
                </a:solidFill>
              </a:rPr>
              <a:t>is</a:t>
            </a:r>
            <a:r>
              <a:rPr lang="fr-CH" dirty="0" smtClean="0">
                <a:solidFill>
                  <a:schemeClr val="bg1"/>
                </a:solidFill>
              </a:rPr>
              <a:t> recollection.  </a:t>
            </a:r>
            <a:r>
              <a:rPr lang="fr-CH" dirty="0" err="1" smtClean="0">
                <a:solidFill>
                  <a:schemeClr val="bg1"/>
                </a:solidFill>
              </a:rPr>
              <a:t>After</a:t>
            </a:r>
            <a:r>
              <a:rPr lang="fr-CH" dirty="0" smtClean="0">
                <a:solidFill>
                  <a:schemeClr val="bg1"/>
                </a:solidFill>
              </a:rPr>
              <a:t> </a:t>
            </a:r>
            <a:r>
              <a:rPr lang="fr-CH" dirty="0" err="1" smtClean="0">
                <a:solidFill>
                  <a:schemeClr val="bg1"/>
                </a:solidFill>
              </a:rPr>
              <a:t>they</a:t>
            </a:r>
            <a:r>
              <a:rPr lang="fr-CH" dirty="0" smtClean="0">
                <a:solidFill>
                  <a:schemeClr val="bg1"/>
                </a:solidFill>
              </a:rPr>
              <a:t> are ‘</a:t>
            </a:r>
            <a:r>
              <a:rPr lang="fr-CH" dirty="0" err="1" smtClean="0">
                <a:solidFill>
                  <a:schemeClr val="bg1"/>
                </a:solidFill>
              </a:rPr>
              <a:t>tied</a:t>
            </a:r>
            <a:r>
              <a:rPr lang="fr-CH" dirty="0" smtClean="0">
                <a:solidFill>
                  <a:schemeClr val="bg1"/>
                </a:solidFill>
              </a:rPr>
              <a:t> down’, </a:t>
            </a:r>
            <a:r>
              <a:rPr lang="fr-CH" dirty="0" err="1" smtClean="0">
                <a:solidFill>
                  <a:schemeClr val="bg1"/>
                </a:solidFill>
              </a:rPr>
              <a:t>they</a:t>
            </a:r>
            <a:r>
              <a:rPr lang="fr-CH" dirty="0" smtClean="0">
                <a:solidFill>
                  <a:schemeClr val="bg1"/>
                </a:solidFill>
              </a:rPr>
              <a:t> </a:t>
            </a:r>
            <a:r>
              <a:rPr lang="fr-CH" dirty="0" err="1" smtClean="0">
                <a:solidFill>
                  <a:schemeClr val="bg1"/>
                </a:solidFill>
              </a:rPr>
              <a:t>become</a:t>
            </a:r>
            <a:r>
              <a:rPr lang="fr-CH" dirty="0" smtClean="0">
                <a:solidFill>
                  <a:schemeClr val="bg1"/>
                </a:solidFill>
              </a:rPr>
              <a:t> </a:t>
            </a:r>
            <a:r>
              <a:rPr lang="fr-CH" dirty="0" err="1" smtClean="0">
                <a:solidFill>
                  <a:schemeClr val="bg1"/>
                </a:solidFill>
              </a:rPr>
              <a:t>knowledge</a:t>
            </a:r>
            <a:r>
              <a:rPr lang="fr-CH" dirty="0" smtClean="0">
                <a:solidFill>
                  <a:schemeClr val="bg1"/>
                </a:solidFill>
              </a:rPr>
              <a:t> and </a:t>
            </a:r>
            <a:r>
              <a:rPr lang="fr-CH" dirty="0" err="1" smtClean="0">
                <a:solidFill>
                  <a:schemeClr val="bg1"/>
                </a:solidFill>
              </a:rPr>
              <a:t>they</a:t>
            </a:r>
            <a:r>
              <a:rPr lang="fr-CH" dirty="0" smtClean="0">
                <a:solidFill>
                  <a:schemeClr val="bg1"/>
                </a:solidFill>
              </a:rPr>
              <a:t> </a:t>
            </a:r>
            <a:r>
              <a:rPr lang="fr-CH" dirty="0" err="1" smtClean="0">
                <a:solidFill>
                  <a:schemeClr val="bg1"/>
                </a:solidFill>
              </a:rPr>
              <a:t>stay</a:t>
            </a:r>
            <a:r>
              <a:rPr lang="fr-CH" dirty="0" smtClean="0">
                <a:solidFill>
                  <a:schemeClr val="bg1"/>
                </a:solidFill>
              </a:rPr>
              <a:t> in place’ (98a)</a:t>
            </a:r>
          </a:p>
          <a:p>
            <a:r>
              <a:rPr lang="fr-CH" dirty="0" err="1" smtClean="0"/>
              <a:t>Socrates</a:t>
            </a:r>
            <a:r>
              <a:rPr lang="fr-CH" dirty="0" smtClean="0"/>
              <a:t> has </a:t>
            </a:r>
            <a:r>
              <a:rPr lang="fr-CH" dirty="0" err="1" smtClean="0"/>
              <a:t>therefore</a:t>
            </a:r>
            <a:r>
              <a:rPr lang="fr-CH" dirty="0" smtClean="0"/>
              <a:t> </a:t>
            </a:r>
            <a:r>
              <a:rPr lang="fr-CH" dirty="0" err="1" smtClean="0"/>
              <a:t>identified</a:t>
            </a:r>
            <a:r>
              <a:rPr lang="fr-CH" dirty="0" smtClean="0"/>
              <a:t> how </a:t>
            </a:r>
            <a:r>
              <a:rPr lang="fr-CH" dirty="0" err="1" smtClean="0"/>
              <a:t>we</a:t>
            </a:r>
            <a:r>
              <a:rPr lang="fr-CH" dirty="0" smtClean="0"/>
              <a:t> </a:t>
            </a:r>
            <a:r>
              <a:rPr lang="fr-CH" dirty="0" err="1" smtClean="0"/>
              <a:t>can</a:t>
            </a:r>
            <a:r>
              <a:rPr lang="fr-CH" dirty="0" smtClean="0"/>
              <a:t> come to </a:t>
            </a:r>
            <a:r>
              <a:rPr lang="fr-CH" dirty="0" err="1" smtClean="0"/>
              <a:t>be</a:t>
            </a:r>
            <a:r>
              <a:rPr lang="fr-CH" dirty="0" smtClean="0"/>
              <a:t> </a:t>
            </a:r>
            <a:r>
              <a:rPr lang="fr-CH" dirty="0" err="1" smtClean="0"/>
              <a:t>virtuous</a:t>
            </a:r>
            <a:r>
              <a:rPr lang="fr-CH" dirty="0" smtClean="0"/>
              <a:t> </a:t>
            </a:r>
            <a:r>
              <a:rPr lang="fr-CH" dirty="0" err="1" smtClean="0"/>
              <a:t>without</a:t>
            </a:r>
            <a:r>
              <a:rPr lang="fr-CH" dirty="0" smtClean="0"/>
              <a:t> </a:t>
            </a:r>
            <a:r>
              <a:rPr lang="fr-CH" dirty="0" err="1" smtClean="0"/>
              <a:t>virtue</a:t>
            </a:r>
            <a:r>
              <a:rPr lang="fr-CH" dirty="0" smtClean="0"/>
              <a:t> </a:t>
            </a:r>
            <a:r>
              <a:rPr lang="fr-CH" dirty="0" err="1" smtClean="0"/>
              <a:t>ever</a:t>
            </a:r>
            <a:r>
              <a:rPr lang="fr-CH" dirty="0" smtClean="0"/>
              <a:t> </a:t>
            </a:r>
            <a:r>
              <a:rPr lang="fr-CH" dirty="0" err="1" smtClean="0"/>
              <a:t>being</a:t>
            </a:r>
            <a:r>
              <a:rPr lang="fr-CH" dirty="0" smtClean="0"/>
              <a:t> </a:t>
            </a:r>
            <a:r>
              <a:rPr lang="fr-CH" dirty="0" err="1" smtClean="0"/>
              <a:t>taught</a:t>
            </a:r>
            <a:r>
              <a:rPr lang="fr-CH" dirty="0" smtClean="0"/>
              <a:t> to us </a:t>
            </a:r>
            <a:r>
              <a:rPr lang="mr-IN" dirty="0" smtClean="0"/>
              <a:t>–</a:t>
            </a:r>
            <a:r>
              <a:rPr lang="fr-CH" dirty="0" smtClean="0"/>
              <a:t> </a:t>
            </a:r>
            <a:r>
              <a:rPr lang="fr-CH" dirty="0" err="1" smtClean="0"/>
              <a:t>we</a:t>
            </a:r>
            <a:r>
              <a:rPr lang="fr-CH" dirty="0" smtClean="0"/>
              <a:t> have </a:t>
            </a:r>
            <a:r>
              <a:rPr lang="fr-CH" dirty="0" err="1" smtClean="0"/>
              <a:t>beliefs</a:t>
            </a:r>
            <a:r>
              <a:rPr lang="fr-CH" dirty="0" smtClean="0"/>
              <a:t> </a:t>
            </a:r>
            <a:r>
              <a:rPr lang="fr-CH" dirty="0" err="1" smtClean="0"/>
              <a:t>which</a:t>
            </a:r>
            <a:r>
              <a:rPr lang="fr-CH" dirty="0" smtClean="0"/>
              <a:t> </a:t>
            </a:r>
            <a:r>
              <a:rPr lang="fr-CH" dirty="0" err="1" smtClean="0"/>
              <a:t>before</a:t>
            </a:r>
            <a:r>
              <a:rPr lang="fr-CH" dirty="0" smtClean="0"/>
              <a:t> </a:t>
            </a:r>
            <a:r>
              <a:rPr lang="fr-CH" dirty="0" err="1" smtClean="0"/>
              <a:t>they</a:t>
            </a:r>
            <a:r>
              <a:rPr lang="fr-CH" dirty="0" smtClean="0"/>
              <a:t> </a:t>
            </a:r>
            <a:r>
              <a:rPr lang="fr-CH" dirty="0" err="1" smtClean="0"/>
              <a:t>become</a:t>
            </a:r>
            <a:r>
              <a:rPr lang="fr-CH" dirty="0" smtClean="0"/>
              <a:t> </a:t>
            </a:r>
            <a:r>
              <a:rPr lang="fr-CH" dirty="0" err="1" smtClean="0"/>
              <a:t>knowledge</a:t>
            </a:r>
            <a:r>
              <a:rPr lang="fr-CH" dirty="0" smtClean="0"/>
              <a:t> </a:t>
            </a:r>
            <a:r>
              <a:rPr lang="fr-CH" dirty="0" err="1" smtClean="0"/>
              <a:t>through</a:t>
            </a:r>
            <a:r>
              <a:rPr lang="fr-CH" dirty="0" smtClean="0"/>
              <a:t> the  use of </a:t>
            </a:r>
            <a:r>
              <a:rPr lang="fr-CH" dirty="0" err="1" smtClean="0"/>
              <a:t>reason</a:t>
            </a:r>
            <a:r>
              <a:rPr lang="fr-CH" dirty="0" smtClean="0"/>
              <a:t> guide us in the correct </a:t>
            </a:r>
            <a:r>
              <a:rPr lang="fr-CH" dirty="0" err="1" smtClean="0"/>
              <a:t>manner</a:t>
            </a:r>
            <a:endParaRPr lang="fr-CH" dirty="0" smtClean="0"/>
          </a:p>
          <a:p>
            <a:endParaRPr lang="en-US" dirty="0">
              <a:solidFill>
                <a:schemeClr val="bg1"/>
              </a:solidFill>
            </a:endParaRPr>
          </a:p>
        </p:txBody>
      </p:sp>
    </p:spTree>
    <p:extLst>
      <p:ext uri="{BB962C8B-B14F-4D97-AF65-F5344CB8AC3E}">
        <p14:creationId xmlns:p14="http://schemas.microsoft.com/office/powerpoint/2010/main" val="2023515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947523"/>
          </a:xfrm>
        </p:spPr>
        <p:txBody>
          <a:bodyPr/>
          <a:lstStyle/>
          <a:p>
            <a:r>
              <a:rPr lang="en-US" dirty="0" smtClean="0"/>
              <a:t>How does true belief work? I</a:t>
            </a:r>
            <a:endParaRPr lang="en-US" dirty="0"/>
          </a:p>
        </p:txBody>
      </p:sp>
      <p:sp>
        <p:nvSpPr>
          <p:cNvPr id="3" name="Content Placeholder 2"/>
          <p:cNvSpPr>
            <a:spLocks noGrp="1"/>
          </p:cNvSpPr>
          <p:nvPr>
            <p:ph idx="1"/>
          </p:nvPr>
        </p:nvSpPr>
        <p:spPr>
          <a:xfrm>
            <a:off x="1141412" y="1566041"/>
            <a:ext cx="10104657" cy="4918842"/>
          </a:xfrm>
        </p:spPr>
        <p:txBody>
          <a:bodyPr>
            <a:normAutofit fontScale="85000" lnSpcReduction="20000"/>
          </a:bodyPr>
          <a:lstStyle/>
          <a:p>
            <a:pPr marL="0" indent="0">
              <a:buNone/>
            </a:pPr>
            <a:r>
              <a:rPr lang="en-US" dirty="0" smtClean="0">
                <a:solidFill>
                  <a:schemeClr val="bg1"/>
                </a:solidFill>
              </a:rPr>
              <a:t>‘..is it not correct that when true opinion guides the course of every action, it does no worse than knowledge? </a:t>
            </a:r>
            <a:r>
              <a:rPr lang="mr-IN" dirty="0" smtClean="0">
                <a:solidFill>
                  <a:schemeClr val="bg1"/>
                </a:solidFill>
              </a:rPr>
              <a:t>–</a:t>
            </a:r>
            <a:r>
              <a:rPr lang="en-US" dirty="0" smtClean="0">
                <a:solidFill>
                  <a:schemeClr val="bg1"/>
                </a:solidFill>
              </a:rPr>
              <a:t> I think you are right in this too</a:t>
            </a:r>
          </a:p>
          <a:p>
            <a:pPr marL="0" indent="0">
              <a:buNone/>
            </a:pPr>
            <a:r>
              <a:rPr lang="en-US" dirty="0" smtClean="0">
                <a:solidFill>
                  <a:schemeClr val="bg1"/>
                </a:solidFill>
              </a:rPr>
              <a:t>Correct opinion is then neither inferior to knowledge nor any less useful in directing actions, nor is the man who has it less so than he who has knowledge</a:t>
            </a:r>
          </a:p>
          <a:p>
            <a:pPr marL="0" indent="0">
              <a:buNone/>
            </a:pPr>
            <a:r>
              <a:rPr lang="en-US" dirty="0" smtClean="0">
                <a:solidFill>
                  <a:schemeClr val="bg1"/>
                </a:solidFill>
              </a:rPr>
              <a:t>And we agreed that the good man is beneficent..</a:t>
            </a:r>
          </a:p>
          <a:p>
            <a:pPr marL="0" indent="0">
              <a:buNone/>
            </a:pPr>
            <a:r>
              <a:rPr lang="en-US" dirty="0" smtClean="0">
                <a:solidFill>
                  <a:schemeClr val="bg1"/>
                </a:solidFill>
              </a:rPr>
              <a:t>Since then it is not only through knowledge but also right opinion that men are good and beneficial to their cities when they are, and neither knowledge nor true opinion come to men by nature but are acquired’ (98b-d)</a:t>
            </a:r>
          </a:p>
          <a:p>
            <a:r>
              <a:rPr lang="en-US" dirty="0" smtClean="0"/>
              <a:t>So how can we be good and beneficent and virtuous then if it isn’t in our nature?  </a:t>
            </a:r>
          </a:p>
          <a:p>
            <a:r>
              <a:rPr lang="en-US" dirty="0"/>
              <a:t>Where does </a:t>
            </a:r>
            <a:r>
              <a:rPr lang="en-US" dirty="0" smtClean="0"/>
              <a:t>virtue </a:t>
            </a:r>
            <a:r>
              <a:rPr lang="en-US" dirty="0"/>
              <a:t>come from if we don’t hold virtuous beliefs as part of our nature?  </a:t>
            </a:r>
            <a:endParaRPr lang="en-US" dirty="0" smtClean="0"/>
          </a:p>
          <a:p>
            <a:r>
              <a:rPr lang="en-US" dirty="0" smtClean="0"/>
              <a:t>Where does it come from if it can’t be taught as Socrates has already established? </a:t>
            </a:r>
          </a:p>
          <a:p>
            <a:r>
              <a:rPr lang="en-US" dirty="0" smtClean="0"/>
              <a:t> </a:t>
            </a:r>
            <a:r>
              <a:rPr lang="en-US" dirty="0"/>
              <a:t>Why is it possible for us to be </a:t>
            </a:r>
            <a:r>
              <a:rPr lang="en-US" dirty="0" smtClean="0"/>
              <a:t>good and </a:t>
            </a:r>
            <a:r>
              <a:rPr lang="en-US" dirty="0" err="1" smtClean="0"/>
              <a:t>benficent</a:t>
            </a:r>
            <a:r>
              <a:rPr lang="en-US" dirty="0" smtClean="0"/>
              <a:t> and virtuous </a:t>
            </a:r>
            <a:r>
              <a:rPr lang="en-US" dirty="0"/>
              <a:t>at all</a:t>
            </a:r>
            <a:r>
              <a:rPr lang="en-US" dirty="0" smtClean="0"/>
              <a:t>? (98d-99a)</a:t>
            </a:r>
            <a:endParaRPr lang="en-US" dirty="0"/>
          </a:p>
        </p:txBody>
      </p:sp>
    </p:spTree>
    <p:extLst>
      <p:ext uri="{BB962C8B-B14F-4D97-AF65-F5344CB8AC3E}">
        <p14:creationId xmlns:p14="http://schemas.microsoft.com/office/powerpoint/2010/main" val="1576268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021096"/>
          </a:xfrm>
        </p:spPr>
        <p:txBody>
          <a:bodyPr/>
          <a:lstStyle/>
          <a:p>
            <a:r>
              <a:rPr lang="en-US" dirty="0"/>
              <a:t>How does true belief work</a:t>
            </a:r>
            <a:r>
              <a:rPr lang="en-US" dirty="0" smtClean="0"/>
              <a:t>? II</a:t>
            </a:r>
            <a:endParaRPr lang="en-US" dirty="0"/>
          </a:p>
        </p:txBody>
      </p:sp>
      <p:sp>
        <p:nvSpPr>
          <p:cNvPr id="3" name="Content Placeholder 2"/>
          <p:cNvSpPr>
            <a:spLocks noGrp="1"/>
          </p:cNvSpPr>
          <p:nvPr>
            <p:ph idx="1"/>
          </p:nvPr>
        </p:nvSpPr>
        <p:spPr>
          <a:xfrm>
            <a:off x="1141412" y="1639613"/>
            <a:ext cx="10388436" cy="4677103"/>
          </a:xfrm>
        </p:spPr>
        <p:txBody>
          <a:bodyPr/>
          <a:lstStyle/>
          <a:p>
            <a:r>
              <a:rPr lang="en-US" dirty="0" smtClean="0"/>
              <a:t>If virtue can’t be taught, it can’t be knowledge</a:t>
            </a:r>
            <a:r>
              <a:rPr lang="mr-IN" dirty="0" smtClean="0"/>
              <a:t>…</a:t>
            </a:r>
            <a:endParaRPr lang="en-US" dirty="0" smtClean="0"/>
          </a:p>
          <a:p>
            <a:r>
              <a:rPr lang="en-US" dirty="0" smtClean="0"/>
              <a:t>Those that lead their cities well and with success for example, can be said to exhibit virtue and are wise, but this wisdom therefore cannot be classified as knowledge</a:t>
            </a:r>
            <a:r>
              <a:rPr lang="mr-IN" dirty="0" smtClean="0"/>
              <a:t>…</a:t>
            </a:r>
            <a:r>
              <a:rPr lang="fr-CH" dirty="0" smtClean="0"/>
              <a:t> (99a-b)</a:t>
            </a:r>
          </a:p>
          <a:p>
            <a:r>
              <a:rPr lang="fr-CH" dirty="0" err="1" smtClean="0"/>
              <a:t>Doesn’t</a:t>
            </a:r>
            <a:r>
              <a:rPr lang="fr-CH" dirty="0" smtClean="0"/>
              <a:t> </a:t>
            </a:r>
            <a:r>
              <a:rPr lang="fr-CH" dirty="0" err="1" smtClean="0"/>
              <a:t>this</a:t>
            </a:r>
            <a:r>
              <a:rPr lang="fr-CH" dirty="0" smtClean="0"/>
              <a:t> </a:t>
            </a:r>
            <a:r>
              <a:rPr lang="fr-CH" dirty="0" err="1" smtClean="0"/>
              <a:t>make</a:t>
            </a:r>
            <a:r>
              <a:rPr lang="fr-CH" dirty="0" smtClean="0"/>
              <a:t> </a:t>
            </a:r>
            <a:r>
              <a:rPr lang="fr-CH" dirty="0" err="1" smtClean="0"/>
              <a:t>these</a:t>
            </a:r>
            <a:r>
              <a:rPr lang="fr-CH" dirty="0" smtClean="0"/>
              <a:t> </a:t>
            </a:r>
            <a:r>
              <a:rPr lang="fr-CH" dirty="0" err="1" smtClean="0"/>
              <a:t>wise</a:t>
            </a:r>
            <a:r>
              <a:rPr lang="fr-CH" dirty="0" smtClean="0"/>
              <a:t> leaders </a:t>
            </a:r>
            <a:r>
              <a:rPr lang="fr-CH" dirty="0" smtClean="0">
                <a:solidFill>
                  <a:schemeClr val="bg1"/>
                </a:solidFill>
              </a:rPr>
              <a:t>‘no </a:t>
            </a:r>
            <a:r>
              <a:rPr lang="fr-CH" dirty="0" err="1" smtClean="0">
                <a:solidFill>
                  <a:schemeClr val="bg1"/>
                </a:solidFill>
              </a:rPr>
              <a:t>different</a:t>
            </a:r>
            <a:r>
              <a:rPr lang="fr-CH" dirty="0" smtClean="0">
                <a:solidFill>
                  <a:schemeClr val="bg1"/>
                </a:solidFill>
              </a:rPr>
              <a:t> </a:t>
            </a:r>
            <a:r>
              <a:rPr lang="fr-CH" dirty="0" err="1" smtClean="0">
                <a:solidFill>
                  <a:schemeClr val="bg1"/>
                </a:solidFill>
              </a:rPr>
              <a:t>from</a:t>
            </a:r>
            <a:r>
              <a:rPr lang="fr-CH" dirty="0" smtClean="0">
                <a:solidFill>
                  <a:schemeClr val="bg1"/>
                </a:solidFill>
              </a:rPr>
              <a:t> </a:t>
            </a:r>
            <a:r>
              <a:rPr lang="fr-CH" dirty="0" err="1" smtClean="0">
                <a:solidFill>
                  <a:schemeClr val="bg1"/>
                </a:solidFill>
              </a:rPr>
              <a:t>soothsayers</a:t>
            </a:r>
            <a:r>
              <a:rPr lang="fr-CH" dirty="0" smtClean="0">
                <a:solidFill>
                  <a:schemeClr val="bg1"/>
                </a:solidFill>
              </a:rPr>
              <a:t> and </a:t>
            </a:r>
            <a:r>
              <a:rPr lang="fr-CH" dirty="0" err="1" smtClean="0">
                <a:solidFill>
                  <a:schemeClr val="bg1"/>
                </a:solidFill>
              </a:rPr>
              <a:t>prophets</a:t>
            </a:r>
            <a:r>
              <a:rPr lang="fr-CH" dirty="0" smtClean="0">
                <a:solidFill>
                  <a:schemeClr val="bg1"/>
                </a:solidFill>
              </a:rPr>
              <a:t>.  </a:t>
            </a:r>
            <a:r>
              <a:rPr lang="fr-CH" dirty="0" err="1" smtClean="0">
                <a:solidFill>
                  <a:schemeClr val="bg1"/>
                </a:solidFill>
              </a:rPr>
              <a:t>They</a:t>
            </a:r>
            <a:r>
              <a:rPr lang="fr-CH" dirty="0" smtClean="0">
                <a:solidFill>
                  <a:schemeClr val="bg1"/>
                </a:solidFill>
              </a:rPr>
              <a:t> </a:t>
            </a:r>
            <a:r>
              <a:rPr lang="fr-CH" dirty="0" err="1" smtClean="0">
                <a:solidFill>
                  <a:schemeClr val="bg1"/>
                </a:solidFill>
              </a:rPr>
              <a:t>too</a:t>
            </a:r>
            <a:r>
              <a:rPr lang="fr-CH" dirty="0" smtClean="0">
                <a:solidFill>
                  <a:schemeClr val="bg1"/>
                </a:solidFill>
              </a:rPr>
              <a:t> </a:t>
            </a:r>
            <a:r>
              <a:rPr lang="fr-CH" dirty="0" err="1" smtClean="0">
                <a:solidFill>
                  <a:schemeClr val="bg1"/>
                </a:solidFill>
              </a:rPr>
              <a:t>say</a:t>
            </a:r>
            <a:r>
              <a:rPr lang="fr-CH" dirty="0" smtClean="0">
                <a:solidFill>
                  <a:schemeClr val="bg1"/>
                </a:solidFill>
              </a:rPr>
              <a:t> </a:t>
            </a:r>
            <a:r>
              <a:rPr lang="fr-CH" dirty="0" err="1" smtClean="0">
                <a:solidFill>
                  <a:schemeClr val="bg1"/>
                </a:solidFill>
              </a:rPr>
              <a:t>many</a:t>
            </a:r>
            <a:r>
              <a:rPr lang="fr-CH" dirty="0" smtClean="0">
                <a:solidFill>
                  <a:schemeClr val="bg1"/>
                </a:solidFill>
              </a:rPr>
              <a:t> </a:t>
            </a:r>
            <a:r>
              <a:rPr lang="fr-CH" dirty="0" err="1" smtClean="0">
                <a:solidFill>
                  <a:schemeClr val="bg1"/>
                </a:solidFill>
              </a:rPr>
              <a:t>true</a:t>
            </a:r>
            <a:r>
              <a:rPr lang="fr-CH" dirty="0" smtClean="0">
                <a:solidFill>
                  <a:schemeClr val="bg1"/>
                </a:solidFill>
              </a:rPr>
              <a:t> </a:t>
            </a:r>
            <a:r>
              <a:rPr lang="fr-CH" dirty="0" err="1" smtClean="0">
                <a:solidFill>
                  <a:schemeClr val="bg1"/>
                </a:solidFill>
              </a:rPr>
              <a:t>things</a:t>
            </a:r>
            <a:r>
              <a:rPr lang="fr-CH" dirty="0" smtClean="0">
                <a:solidFill>
                  <a:schemeClr val="bg1"/>
                </a:solidFill>
              </a:rPr>
              <a:t> </a:t>
            </a:r>
            <a:r>
              <a:rPr lang="fr-CH" dirty="0" err="1" smtClean="0">
                <a:solidFill>
                  <a:schemeClr val="bg1"/>
                </a:solidFill>
              </a:rPr>
              <a:t>when</a:t>
            </a:r>
            <a:r>
              <a:rPr lang="fr-CH" dirty="0" smtClean="0">
                <a:solidFill>
                  <a:schemeClr val="bg1"/>
                </a:solidFill>
              </a:rPr>
              <a:t> </a:t>
            </a:r>
            <a:r>
              <a:rPr lang="fr-CH" dirty="0" err="1" smtClean="0">
                <a:solidFill>
                  <a:schemeClr val="bg1"/>
                </a:solidFill>
              </a:rPr>
              <a:t>inspired</a:t>
            </a:r>
            <a:r>
              <a:rPr lang="fr-CH" dirty="0" smtClean="0">
                <a:solidFill>
                  <a:schemeClr val="bg1"/>
                </a:solidFill>
              </a:rPr>
              <a:t>, but </a:t>
            </a:r>
            <a:r>
              <a:rPr lang="fr-CH" dirty="0" err="1" smtClean="0">
                <a:solidFill>
                  <a:schemeClr val="bg1"/>
                </a:solidFill>
              </a:rPr>
              <a:t>they</a:t>
            </a:r>
            <a:r>
              <a:rPr lang="fr-CH" dirty="0" smtClean="0">
                <a:solidFill>
                  <a:schemeClr val="bg1"/>
                </a:solidFill>
              </a:rPr>
              <a:t> have no </a:t>
            </a:r>
            <a:r>
              <a:rPr lang="fr-CH" dirty="0" err="1" smtClean="0">
                <a:solidFill>
                  <a:schemeClr val="bg1"/>
                </a:solidFill>
              </a:rPr>
              <a:t>knowledge</a:t>
            </a:r>
            <a:r>
              <a:rPr lang="fr-CH" dirty="0" smtClean="0">
                <a:solidFill>
                  <a:schemeClr val="bg1"/>
                </a:solidFill>
              </a:rPr>
              <a:t> in </a:t>
            </a:r>
            <a:r>
              <a:rPr lang="fr-CH" dirty="0" err="1" smtClean="0">
                <a:solidFill>
                  <a:schemeClr val="bg1"/>
                </a:solidFill>
              </a:rPr>
              <a:t>what</a:t>
            </a:r>
            <a:r>
              <a:rPr lang="fr-CH" dirty="0" smtClean="0">
                <a:solidFill>
                  <a:schemeClr val="bg1"/>
                </a:solidFill>
              </a:rPr>
              <a:t> </a:t>
            </a:r>
            <a:r>
              <a:rPr lang="fr-CH" dirty="0" err="1" smtClean="0">
                <a:solidFill>
                  <a:schemeClr val="bg1"/>
                </a:solidFill>
              </a:rPr>
              <a:t>they</a:t>
            </a:r>
            <a:r>
              <a:rPr lang="fr-CH" dirty="0" smtClean="0">
                <a:solidFill>
                  <a:schemeClr val="bg1"/>
                </a:solidFill>
              </a:rPr>
              <a:t> are </a:t>
            </a:r>
            <a:r>
              <a:rPr lang="fr-CH" dirty="0" err="1" smtClean="0">
                <a:solidFill>
                  <a:schemeClr val="bg1"/>
                </a:solidFill>
              </a:rPr>
              <a:t>saying</a:t>
            </a:r>
            <a:r>
              <a:rPr lang="fr-CH" dirty="0" smtClean="0">
                <a:solidFill>
                  <a:schemeClr val="bg1"/>
                </a:solidFill>
              </a:rPr>
              <a:t>?’ (99c).  </a:t>
            </a:r>
          </a:p>
          <a:p>
            <a:r>
              <a:rPr lang="fr-CH" dirty="0" err="1" smtClean="0"/>
              <a:t>Doesn’t</a:t>
            </a:r>
            <a:r>
              <a:rPr lang="fr-CH" dirty="0" smtClean="0"/>
              <a:t> </a:t>
            </a:r>
            <a:r>
              <a:rPr lang="fr-CH" dirty="0" err="1" smtClean="0"/>
              <a:t>this</a:t>
            </a:r>
            <a:r>
              <a:rPr lang="fr-CH" dirty="0" smtClean="0"/>
              <a:t> </a:t>
            </a:r>
            <a:r>
              <a:rPr lang="fr-CH" dirty="0" err="1" smtClean="0"/>
              <a:t>make</a:t>
            </a:r>
            <a:r>
              <a:rPr lang="fr-CH" dirty="0" smtClean="0"/>
              <a:t> </a:t>
            </a:r>
            <a:r>
              <a:rPr lang="fr-CH" dirty="0" err="1" smtClean="0"/>
              <a:t>these</a:t>
            </a:r>
            <a:r>
              <a:rPr lang="fr-CH" dirty="0" smtClean="0"/>
              <a:t> types of </a:t>
            </a:r>
            <a:r>
              <a:rPr lang="fr-CH" dirty="0" err="1" smtClean="0"/>
              <a:t>person</a:t>
            </a:r>
            <a:r>
              <a:rPr lang="fr-CH" dirty="0" smtClean="0"/>
              <a:t> ‘divine’ as </a:t>
            </a:r>
            <a:r>
              <a:rPr lang="fr-CH" dirty="0" err="1" smtClean="0"/>
              <a:t>is</a:t>
            </a:r>
            <a:r>
              <a:rPr lang="fr-CH" dirty="0" smtClean="0"/>
              <a:t> </a:t>
            </a:r>
            <a:r>
              <a:rPr lang="fr-CH" dirty="0" err="1" smtClean="0"/>
              <a:t>used</a:t>
            </a:r>
            <a:r>
              <a:rPr lang="fr-CH" dirty="0" smtClean="0"/>
              <a:t> </a:t>
            </a:r>
            <a:r>
              <a:rPr lang="fr-CH" dirty="0" err="1" smtClean="0"/>
              <a:t>throughout</a:t>
            </a:r>
            <a:r>
              <a:rPr lang="fr-CH" dirty="0" smtClean="0"/>
              <a:t> </a:t>
            </a:r>
            <a:r>
              <a:rPr lang="fr-CH" dirty="0" err="1" smtClean="0"/>
              <a:t>Classical</a:t>
            </a:r>
            <a:r>
              <a:rPr lang="fr-CH" dirty="0" smtClean="0"/>
              <a:t> </a:t>
            </a:r>
            <a:r>
              <a:rPr lang="fr-CH" dirty="0" err="1" smtClean="0"/>
              <a:t>Greece</a:t>
            </a:r>
            <a:r>
              <a:rPr lang="fr-CH" dirty="0" smtClean="0"/>
              <a:t> to </a:t>
            </a:r>
            <a:r>
              <a:rPr lang="fr-CH" dirty="0" err="1" smtClean="0"/>
              <a:t>decribe</a:t>
            </a:r>
            <a:r>
              <a:rPr lang="fr-CH" dirty="0" smtClean="0"/>
              <a:t> </a:t>
            </a:r>
            <a:r>
              <a:rPr lang="fr-CH" dirty="0" err="1" smtClean="0"/>
              <a:t>someone</a:t>
            </a:r>
            <a:r>
              <a:rPr lang="fr-CH" dirty="0" smtClean="0"/>
              <a:t> </a:t>
            </a:r>
            <a:r>
              <a:rPr lang="fr-CH" dirty="0" err="1" smtClean="0"/>
              <a:t>whose</a:t>
            </a:r>
            <a:r>
              <a:rPr lang="fr-CH" dirty="0" smtClean="0"/>
              <a:t> </a:t>
            </a:r>
            <a:r>
              <a:rPr lang="fr-CH" dirty="0" err="1" smtClean="0"/>
              <a:t>decisions</a:t>
            </a:r>
            <a:r>
              <a:rPr lang="fr-CH" dirty="0" smtClean="0"/>
              <a:t> lead to </a:t>
            </a:r>
            <a:r>
              <a:rPr lang="fr-CH" dirty="0" err="1" smtClean="0"/>
              <a:t>success</a:t>
            </a:r>
            <a:r>
              <a:rPr lang="fr-CH" dirty="0" smtClean="0"/>
              <a:t>? (99d-e)</a:t>
            </a:r>
          </a:p>
          <a:p>
            <a:endParaRPr lang="fr-CH" dirty="0" smtClean="0">
              <a:solidFill>
                <a:schemeClr val="bg1"/>
              </a:solidFill>
            </a:endParaRPr>
          </a:p>
          <a:p>
            <a:endParaRPr lang="fr-CH" dirty="0" smtClean="0"/>
          </a:p>
          <a:p>
            <a:endParaRPr lang="en-US" dirty="0"/>
          </a:p>
        </p:txBody>
      </p:sp>
    </p:spTree>
    <p:extLst>
      <p:ext uri="{BB962C8B-B14F-4D97-AF65-F5344CB8AC3E}">
        <p14:creationId xmlns:p14="http://schemas.microsoft.com/office/powerpoint/2010/main" val="2123572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220792"/>
          </a:xfrm>
        </p:spPr>
        <p:txBody>
          <a:bodyPr/>
          <a:lstStyle/>
          <a:p>
            <a:r>
              <a:rPr lang="en-US" dirty="0" smtClean="0"/>
              <a:t>So, what </a:t>
            </a:r>
            <a:r>
              <a:rPr lang="en-US" smtClean="0"/>
              <a:t>is virtue?</a:t>
            </a:r>
            <a:endParaRPr lang="en-US"/>
          </a:p>
        </p:txBody>
      </p:sp>
      <p:sp>
        <p:nvSpPr>
          <p:cNvPr id="3" name="Content Placeholder 2"/>
          <p:cNvSpPr>
            <a:spLocks noGrp="1"/>
          </p:cNvSpPr>
          <p:nvPr>
            <p:ph idx="1"/>
          </p:nvPr>
        </p:nvSpPr>
        <p:spPr>
          <a:xfrm>
            <a:off x="966951" y="1839310"/>
            <a:ext cx="10783615" cy="4792718"/>
          </a:xfrm>
        </p:spPr>
        <p:txBody>
          <a:bodyPr>
            <a:normAutofit fontScale="92500" lnSpcReduction="10000"/>
          </a:bodyPr>
          <a:lstStyle/>
          <a:p>
            <a:pPr marL="0" indent="0">
              <a:buNone/>
            </a:pPr>
            <a:r>
              <a:rPr lang="en-US" dirty="0" smtClean="0">
                <a:solidFill>
                  <a:schemeClr val="bg1"/>
                </a:solidFill>
              </a:rPr>
              <a:t>‘..virtue would be neither an inborn quality nor taught, but comes to those who possess it as a gift from the gods which is not accompanied by understanding’ (99e-100a)</a:t>
            </a:r>
          </a:p>
          <a:p>
            <a:r>
              <a:rPr lang="en-US" dirty="0" smtClean="0"/>
              <a:t>Socrates still avoids defining exactly what virtue is but firmly refers the reader back to the theory of recollection here, with the conclusion that as our soul is immortal any and all beliefs and knowledge of note are therefore </a:t>
            </a:r>
            <a:r>
              <a:rPr lang="en-US" i="1" dirty="0" smtClean="0"/>
              <a:t>a priori </a:t>
            </a:r>
            <a:r>
              <a:rPr lang="en-US" dirty="0" smtClean="0"/>
              <a:t>and innate</a:t>
            </a:r>
          </a:p>
          <a:p>
            <a:pPr marL="0" indent="0">
              <a:buNone/>
            </a:pPr>
            <a:r>
              <a:rPr lang="en-US" dirty="0" smtClean="0">
                <a:solidFill>
                  <a:schemeClr val="bg1"/>
                </a:solidFill>
              </a:rPr>
              <a:t>‘If there were one (who understood) he could said to have been among the living as Homer said Tiresias was among the dead, namely, that “he alone retained his wits while the others flitted about like shadows”</a:t>
            </a:r>
          </a:p>
          <a:p>
            <a:pPr marL="0" indent="0">
              <a:buNone/>
            </a:pPr>
            <a:r>
              <a:rPr lang="en-US" dirty="0" smtClean="0">
                <a:solidFill>
                  <a:schemeClr val="bg1"/>
                </a:solidFill>
              </a:rPr>
              <a:t>In the same manner, such a man would, as far as virtue is concerned, here also be the only true reality compared as it were with shadows (100a)</a:t>
            </a:r>
          </a:p>
          <a:p>
            <a:r>
              <a:rPr lang="en-US" dirty="0" smtClean="0"/>
              <a:t>And so Socrates again begins to establish ideas at the heart of </a:t>
            </a:r>
            <a:r>
              <a:rPr lang="en-US" dirty="0"/>
              <a:t>w</a:t>
            </a:r>
            <a:r>
              <a:rPr lang="en-US" dirty="0" smtClean="0"/>
              <a:t>hat was to be The Republic</a:t>
            </a:r>
            <a:endParaRPr lang="en-US" dirty="0"/>
          </a:p>
        </p:txBody>
      </p:sp>
    </p:spTree>
    <p:extLst>
      <p:ext uri="{BB962C8B-B14F-4D97-AF65-F5344CB8AC3E}">
        <p14:creationId xmlns:p14="http://schemas.microsoft.com/office/powerpoint/2010/main" val="632828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094668"/>
          </a:xfrm>
        </p:spPr>
        <p:txBody>
          <a:bodyPr/>
          <a:lstStyle/>
          <a:p>
            <a:r>
              <a:rPr lang="en-US" dirty="0" smtClean="0"/>
              <a:t>So, what is virtue? II</a:t>
            </a:r>
            <a:endParaRPr lang="en-US" dirty="0"/>
          </a:p>
        </p:txBody>
      </p:sp>
      <p:sp>
        <p:nvSpPr>
          <p:cNvPr id="3" name="Content Placeholder 2"/>
          <p:cNvSpPr>
            <a:spLocks noGrp="1"/>
          </p:cNvSpPr>
          <p:nvPr>
            <p:ph idx="1"/>
          </p:nvPr>
        </p:nvSpPr>
        <p:spPr>
          <a:xfrm>
            <a:off x="1141412" y="1713186"/>
            <a:ext cx="9905999" cy="4078015"/>
          </a:xfrm>
        </p:spPr>
        <p:txBody>
          <a:bodyPr>
            <a:normAutofit fontScale="92500" lnSpcReduction="20000"/>
          </a:bodyPr>
          <a:lstStyle/>
          <a:p>
            <a:pPr marL="0" indent="0">
              <a:buNone/>
            </a:pPr>
            <a:r>
              <a:rPr lang="en-US" dirty="0" smtClean="0">
                <a:solidFill>
                  <a:schemeClr val="bg1"/>
                </a:solidFill>
              </a:rPr>
              <a:t>‘It follows from this reasoning, </a:t>
            </a:r>
            <a:r>
              <a:rPr lang="en-US" dirty="0" err="1" smtClean="0">
                <a:solidFill>
                  <a:schemeClr val="bg1"/>
                </a:solidFill>
              </a:rPr>
              <a:t>Meno</a:t>
            </a:r>
            <a:r>
              <a:rPr lang="en-US" dirty="0" smtClean="0">
                <a:solidFill>
                  <a:schemeClr val="bg1"/>
                </a:solidFill>
              </a:rPr>
              <a:t>, that virtue appears to be present in those of us who may possess it as a gift from the gods.  </a:t>
            </a:r>
          </a:p>
          <a:p>
            <a:pPr marL="0" indent="0">
              <a:buNone/>
            </a:pPr>
            <a:r>
              <a:rPr lang="en-US" dirty="0" smtClean="0">
                <a:solidFill>
                  <a:schemeClr val="bg1"/>
                </a:solidFill>
              </a:rPr>
              <a:t>We shall have clear knowledge of this when, before we investigate how it comes to be in men, we first try to find out what virtue in itself is.</a:t>
            </a:r>
          </a:p>
          <a:p>
            <a:pPr marL="0" indent="0">
              <a:buNone/>
            </a:pPr>
            <a:r>
              <a:rPr lang="en-US" dirty="0" smtClean="0">
                <a:solidFill>
                  <a:schemeClr val="bg1"/>
                </a:solidFill>
              </a:rPr>
              <a:t>You convince your guest friend </a:t>
            </a:r>
            <a:r>
              <a:rPr lang="en-US" dirty="0" err="1" smtClean="0">
                <a:solidFill>
                  <a:schemeClr val="bg1"/>
                </a:solidFill>
              </a:rPr>
              <a:t>Anytus</a:t>
            </a:r>
            <a:r>
              <a:rPr lang="en-US" dirty="0" smtClean="0">
                <a:solidFill>
                  <a:schemeClr val="bg1"/>
                </a:solidFill>
              </a:rPr>
              <a:t> here of these very things</a:t>
            </a:r>
            <a:r>
              <a:rPr lang="mr-IN" dirty="0" smtClean="0">
                <a:solidFill>
                  <a:schemeClr val="bg1"/>
                </a:solidFill>
              </a:rPr>
              <a:t>…</a:t>
            </a:r>
            <a:r>
              <a:rPr lang="fr-CH" dirty="0" smtClean="0">
                <a:solidFill>
                  <a:schemeClr val="bg1"/>
                </a:solidFill>
              </a:rPr>
              <a:t>. If </a:t>
            </a:r>
            <a:r>
              <a:rPr lang="fr-CH" dirty="0" err="1" smtClean="0">
                <a:solidFill>
                  <a:schemeClr val="bg1"/>
                </a:solidFill>
              </a:rPr>
              <a:t>you</a:t>
            </a:r>
            <a:r>
              <a:rPr lang="fr-CH" dirty="0" smtClean="0">
                <a:solidFill>
                  <a:schemeClr val="bg1"/>
                </a:solidFill>
              </a:rPr>
              <a:t> </a:t>
            </a:r>
            <a:r>
              <a:rPr lang="fr-CH" dirty="0" err="1" smtClean="0">
                <a:solidFill>
                  <a:schemeClr val="bg1"/>
                </a:solidFill>
              </a:rPr>
              <a:t>succeed</a:t>
            </a:r>
            <a:r>
              <a:rPr lang="fr-CH" dirty="0" smtClean="0">
                <a:solidFill>
                  <a:schemeClr val="bg1"/>
                </a:solidFill>
              </a:rPr>
              <a:t>, </a:t>
            </a:r>
            <a:r>
              <a:rPr lang="fr-CH" dirty="0" err="1" smtClean="0">
                <a:solidFill>
                  <a:schemeClr val="bg1"/>
                </a:solidFill>
              </a:rPr>
              <a:t>you</a:t>
            </a:r>
            <a:r>
              <a:rPr lang="fr-CH" dirty="0" smtClean="0">
                <a:solidFill>
                  <a:schemeClr val="bg1"/>
                </a:solidFill>
              </a:rPr>
              <a:t> </a:t>
            </a:r>
            <a:r>
              <a:rPr lang="fr-CH" dirty="0" err="1" smtClean="0">
                <a:solidFill>
                  <a:schemeClr val="bg1"/>
                </a:solidFill>
              </a:rPr>
              <a:t>will</a:t>
            </a:r>
            <a:r>
              <a:rPr lang="fr-CH" dirty="0" smtClean="0">
                <a:solidFill>
                  <a:schemeClr val="bg1"/>
                </a:solidFill>
              </a:rPr>
              <a:t> </a:t>
            </a:r>
            <a:r>
              <a:rPr lang="fr-CH" dirty="0" err="1" smtClean="0">
                <a:solidFill>
                  <a:schemeClr val="bg1"/>
                </a:solidFill>
              </a:rPr>
              <a:t>also</a:t>
            </a:r>
            <a:r>
              <a:rPr lang="fr-CH" dirty="0" smtClean="0">
                <a:solidFill>
                  <a:schemeClr val="bg1"/>
                </a:solidFill>
              </a:rPr>
              <a:t> confer a </a:t>
            </a:r>
            <a:r>
              <a:rPr lang="fr-CH" dirty="0" err="1" smtClean="0">
                <a:solidFill>
                  <a:schemeClr val="bg1"/>
                </a:solidFill>
              </a:rPr>
              <a:t>benefit</a:t>
            </a:r>
            <a:r>
              <a:rPr lang="fr-CH" dirty="0" smtClean="0">
                <a:solidFill>
                  <a:schemeClr val="bg1"/>
                </a:solidFill>
              </a:rPr>
              <a:t> </a:t>
            </a:r>
            <a:r>
              <a:rPr lang="fr-CH" dirty="0" err="1" smtClean="0">
                <a:solidFill>
                  <a:schemeClr val="bg1"/>
                </a:solidFill>
              </a:rPr>
              <a:t>upon</a:t>
            </a:r>
            <a:r>
              <a:rPr lang="fr-CH" dirty="0" smtClean="0">
                <a:solidFill>
                  <a:schemeClr val="bg1"/>
                </a:solidFill>
              </a:rPr>
              <a:t> the </a:t>
            </a:r>
            <a:r>
              <a:rPr lang="fr-CH" dirty="0" err="1" smtClean="0">
                <a:solidFill>
                  <a:schemeClr val="bg1"/>
                </a:solidFill>
              </a:rPr>
              <a:t>Athenians</a:t>
            </a:r>
            <a:r>
              <a:rPr lang="fr-CH" dirty="0" smtClean="0">
                <a:solidFill>
                  <a:schemeClr val="bg1"/>
                </a:solidFill>
              </a:rPr>
              <a:t>’ (100b)</a:t>
            </a:r>
          </a:p>
          <a:p>
            <a:r>
              <a:rPr lang="fr-CH" dirty="0" smtClean="0"/>
              <a:t>So </a:t>
            </a:r>
            <a:r>
              <a:rPr lang="fr-CH" dirty="0" err="1" smtClean="0"/>
              <a:t>regardless</a:t>
            </a:r>
            <a:r>
              <a:rPr lang="fr-CH" dirty="0" smtClean="0"/>
              <a:t> of </a:t>
            </a:r>
            <a:r>
              <a:rPr lang="fr-CH" dirty="0" err="1" smtClean="0"/>
              <a:t>what</a:t>
            </a:r>
            <a:r>
              <a:rPr lang="fr-CH" dirty="0" smtClean="0"/>
              <a:t> </a:t>
            </a:r>
            <a:r>
              <a:rPr lang="fr-CH" dirty="0" err="1" smtClean="0"/>
              <a:t>virtue</a:t>
            </a:r>
            <a:r>
              <a:rPr lang="fr-CH" dirty="0" smtClean="0"/>
              <a:t> </a:t>
            </a:r>
            <a:r>
              <a:rPr lang="fr-CH" dirty="0" err="1" smtClean="0"/>
              <a:t>actually</a:t>
            </a:r>
            <a:r>
              <a:rPr lang="fr-CH" dirty="0" smtClean="0"/>
              <a:t> </a:t>
            </a:r>
            <a:r>
              <a:rPr lang="fr-CH" dirty="0" err="1" smtClean="0"/>
              <a:t>is</a:t>
            </a:r>
            <a:r>
              <a:rPr lang="fr-CH" dirty="0" smtClean="0"/>
              <a:t>, </a:t>
            </a:r>
            <a:r>
              <a:rPr lang="fr-CH" dirty="0" err="1" smtClean="0"/>
              <a:t>we</a:t>
            </a:r>
            <a:r>
              <a:rPr lang="fr-CH" dirty="0" smtClean="0"/>
              <a:t> </a:t>
            </a:r>
            <a:r>
              <a:rPr lang="fr-CH" dirty="0" err="1" smtClean="0"/>
              <a:t>need</a:t>
            </a:r>
            <a:r>
              <a:rPr lang="fr-CH" dirty="0" smtClean="0"/>
              <a:t> to know </a:t>
            </a:r>
            <a:r>
              <a:rPr lang="fr-CH" dirty="0" err="1" smtClean="0"/>
              <a:t>that</a:t>
            </a:r>
            <a:r>
              <a:rPr lang="fr-CH" dirty="0" smtClean="0"/>
              <a:t> </a:t>
            </a:r>
            <a:r>
              <a:rPr lang="fr-CH" dirty="0" err="1" smtClean="0"/>
              <a:t>those</a:t>
            </a:r>
            <a:r>
              <a:rPr lang="fr-CH" dirty="0" smtClean="0"/>
              <a:t> of us </a:t>
            </a:r>
            <a:r>
              <a:rPr lang="fr-CH" dirty="0" err="1" smtClean="0"/>
              <a:t>who</a:t>
            </a:r>
            <a:r>
              <a:rPr lang="fr-CH" dirty="0" smtClean="0"/>
              <a:t> display </a:t>
            </a:r>
            <a:r>
              <a:rPr lang="fr-CH" dirty="0" err="1" smtClean="0"/>
              <a:t>it</a:t>
            </a:r>
            <a:r>
              <a:rPr lang="fr-CH" dirty="0" smtClean="0"/>
              <a:t> are </a:t>
            </a:r>
            <a:r>
              <a:rPr lang="fr-CH" dirty="0" err="1" smtClean="0"/>
              <a:t>messengers</a:t>
            </a:r>
            <a:r>
              <a:rPr lang="fr-CH" dirty="0" smtClean="0"/>
              <a:t> </a:t>
            </a:r>
            <a:r>
              <a:rPr lang="fr-CH" dirty="0" err="1" smtClean="0"/>
              <a:t>from</a:t>
            </a:r>
            <a:r>
              <a:rPr lang="fr-CH" dirty="0" smtClean="0"/>
              <a:t> the </a:t>
            </a:r>
            <a:r>
              <a:rPr lang="fr-CH" dirty="0" err="1" smtClean="0"/>
              <a:t>gods</a:t>
            </a:r>
            <a:r>
              <a:rPr lang="fr-CH" dirty="0" smtClean="0"/>
              <a:t> and as </a:t>
            </a:r>
            <a:r>
              <a:rPr lang="fr-CH" dirty="0" err="1" smtClean="0"/>
              <a:t>such</a:t>
            </a:r>
            <a:r>
              <a:rPr lang="fr-CH" dirty="0" smtClean="0"/>
              <a:t> </a:t>
            </a:r>
            <a:r>
              <a:rPr lang="fr-CH" dirty="0" err="1" smtClean="0"/>
              <a:t>need</a:t>
            </a:r>
            <a:r>
              <a:rPr lang="fr-CH" dirty="0" smtClean="0"/>
              <a:t> respect </a:t>
            </a:r>
            <a:r>
              <a:rPr lang="mr-IN" dirty="0" smtClean="0"/>
              <a:t>–</a:t>
            </a:r>
            <a:r>
              <a:rPr lang="fr-CH" dirty="0" smtClean="0"/>
              <a:t> </a:t>
            </a:r>
            <a:r>
              <a:rPr lang="fr-CH" dirty="0" err="1" smtClean="0"/>
              <a:t>another</a:t>
            </a:r>
            <a:r>
              <a:rPr lang="fr-CH" dirty="0" smtClean="0"/>
              <a:t> </a:t>
            </a:r>
            <a:r>
              <a:rPr lang="fr-CH" dirty="0" err="1" smtClean="0"/>
              <a:t>dig</a:t>
            </a:r>
            <a:r>
              <a:rPr lang="fr-CH" dirty="0" smtClean="0"/>
              <a:t> </a:t>
            </a:r>
            <a:r>
              <a:rPr lang="fr-CH" dirty="0" err="1" smtClean="0"/>
              <a:t>that</a:t>
            </a:r>
            <a:r>
              <a:rPr lang="fr-CH" dirty="0" smtClean="0"/>
              <a:t> </a:t>
            </a:r>
            <a:r>
              <a:rPr lang="fr-CH" dirty="0" err="1" smtClean="0"/>
              <a:t>Plato</a:t>
            </a:r>
            <a:r>
              <a:rPr lang="fr-CH" dirty="0" smtClean="0"/>
              <a:t> </a:t>
            </a:r>
            <a:r>
              <a:rPr lang="fr-CH" dirty="0" err="1" smtClean="0"/>
              <a:t>cannot</a:t>
            </a:r>
            <a:r>
              <a:rPr lang="fr-CH" dirty="0" smtClean="0"/>
              <a:t> </a:t>
            </a:r>
            <a:r>
              <a:rPr lang="fr-CH" dirty="0" err="1" smtClean="0"/>
              <a:t>resist</a:t>
            </a:r>
            <a:r>
              <a:rPr lang="fr-CH" dirty="0" smtClean="0"/>
              <a:t> </a:t>
            </a:r>
            <a:r>
              <a:rPr lang="fr-CH" dirty="0" err="1" smtClean="0"/>
              <a:t>with</a:t>
            </a:r>
            <a:r>
              <a:rPr lang="fr-CH" dirty="0" smtClean="0"/>
              <a:t> </a:t>
            </a:r>
            <a:r>
              <a:rPr lang="fr-CH" dirty="0" err="1" smtClean="0"/>
              <a:t>his</a:t>
            </a:r>
            <a:r>
              <a:rPr lang="fr-CH" dirty="0" smtClean="0"/>
              <a:t> </a:t>
            </a:r>
            <a:r>
              <a:rPr lang="fr-CH" dirty="0" err="1" smtClean="0"/>
              <a:t>very</a:t>
            </a:r>
            <a:r>
              <a:rPr lang="fr-CH" dirty="0" smtClean="0"/>
              <a:t> last line in </a:t>
            </a:r>
            <a:r>
              <a:rPr lang="fr-CH" dirty="0" err="1" smtClean="0"/>
              <a:t>Meno</a:t>
            </a:r>
            <a:r>
              <a:rPr lang="fr-CH" dirty="0" smtClean="0"/>
              <a:t> </a:t>
            </a:r>
            <a:r>
              <a:rPr lang="fr-CH" dirty="0" err="1" smtClean="0"/>
              <a:t>against</a:t>
            </a:r>
            <a:r>
              <a:rPr lang="fr-CH" dirty="0" smtClean="0"/>
              <a:t> the </a:t>
            </a:r>
            <a:r>
              <a:rPr lang="fr-CH" dirty="0" err="1" smtClean="0"/>
              <a:t>Athenian</a:t>
            </a:r>
            <a:r>
              <a:rPr lang="fr-CH" dirty="0" smtClean="0"/>
              <a:t> establishment </a:t>
            </a:r>
            <a:r>
              <a:rPr lang="fr-CH" dirty="0" err="1" smtClean="0"/>
              <a:t>which</a:t>
            </a:r>
            <a:r>
              <a:rPr lang="fr-CH" dirty="0" smtClean="0"/>
              <a:t> </a:t>
            </a:r>
            <a:r>
              <a:rPr lang="fr-CH" dirty="0" err="1" smtClean="0"/>
              <a:t>executed</a:t>
            </a:r>
            <a:r>
              <a:rPr lang="fr-CH" dirty="0" smtClean="0"/>
              <a:t> </a:t>
            </a:r>
            <a:r>
              <a:rPr lang="fr-CH" dirty="0" err="1" smtClean="0"/>
              <a:t>his</a:t>
            </a:r>
            <a:r>
              <a:rPr lang="fr-CH" dirty="0" smtClean="0"/>
              <a:t> mentor</a:t>
            </a:r>
            <a:r>
              <a:rPr lang="mr-IN" dirty="0" smtClean="0"/>
              <a:t>…</a:t>
            </a:r>
            <a:endParaRPr lang="en-US" dirty="0"/>
          </a:p>
        </p:txBody>
      </p:sp>
    </p:spTree>
    <p:extLst>
      <p:ext uri="{BB962C8B-B14F-4D97-AF65-F5344CB8AC3E}">
        <p14:creationId xmlns:p14="http://schemas.microsoft.com/office/powerpoint/2010/main" val="14472369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87</TotalTime>
  <Words>1347</Words>
  <Application>Microsoft Macintosh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Mangal</vt:lpstr>
      <vt:lpstr>Trebuchet MS</vt:lpstr>
      <vt:lpstr>Tw Cen MT</vt:lpstr>
      <vt:lpstr>Arial</vt:lpstr>
      <vt:lpstr>Circuit</vt:lpstr>
      <vt:lpstr>Meno v – knowledge &amp; true belief</vt:lpstr>
      <vt:lpstr>So, what next..?</vt:lpstr>
      <vt:lpstr>Knowledge vs true belief I</vt:lpstr>
      <vt:lpstr>Knowledge vs true belief II</vt:lpstr>
      <vt:lpstr>What is true belief?</vt:lpstr>
      <vt:lpstr>How does true belief work? I</vt:lpstr>
      <vt:lpstr>How does true belief work? II</vt:lpstr>
      <vt:lpstr>So, what is virtue?</vt:lpstr>
      <vt:lpstr>So, what is virtue? II</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Meno v – knowledge &amp; true belief</dc:title>
  <dc:creator>James Cormick</dc:creator>
  <cp:lastModifiedBy>James Cormick</cp:lastModifiedBy>
  <cp:revision>10</cp:revision>
  <dcterms:created xsi:type="dcterms:W3CDTF">2020-05-29T08:04:01Z</dcterms:created>
  <dcterms:modified xsi:type="dcterms:W3CDTF">2020-05-29T09:31:39Z</dcterms:modified>
</cp:coreProperties>
</file>